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61" r:id="rId3"/>
    <p:sldId id="260" r:id="rId4"/>
    <p:sldId id="265" r:id="rId5"/>
    <p:sldId id="284" r:id="rId6"/>
    <p:sldId id="285" r:id="rId7"/>
    <p:sldId id="289" r:id="rId8"/>
    <p:sldId id="286" r:id="rId9"/>
    <p:sldId id="290" r:id="rId10"/>
    <p:sldId id="291" r:id="rId11"/>
    <p:sldId id="293" r:id="rId12"/>
    <p:sldId id="294" r:id="rId13"/>
    <p:sldId id="295" r:id="rId14"/>
    <p:sldId id="292" r:id="rId15"/>
    <p:sldId id="296" r:id="rId16"/>
    <p:sldId id="297" r:id="rId17"/>
    <p:sldId id="298" r:id="rId18"/>
    <p:sldId id="299" r:id="rId19"/>
    <p:sldId id="282"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7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84" autoAdjust="0"/>
    <p:restoredTop sz="89444" autoAdjust="0"/>
  </p:normalViewPr>
  <p:slideViewPr>
    <p:cSldViewPr snapToGrid="0" showGuides="1">
      <p:cViewPr varScale="1">
        <p:scale>
          <a:sx n="79" d="100"/>
          <a:sy n="79" d="100"/>
        </p:scale>
        <p:origin x="1508" y="-4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A5EBB-10F6-463D-A1C9-2FF04F725E4C}" type="datetimeFigureOut">
              <a:rPr lang="zh-CN" altLang="en-US" smtClean="0"/>
              <a:t>2023/11/20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11CF7-5005-43FE-83F8-F59B6FC0F0A6}" type="slidenum">
              <a:rPr lang="zh-CN" altLang="en-US" smtClean="0"/>
              <a:t>‹#›</a:t>
            </a:fld>
            <a:endParaRPr lang="zh-CN" altLang="en-US"/>
          </a:p>
        </p:txBody>
      </p:sp>
    </p:spTree>
    <p:extLst>
      <p:ext uri="{BB962C8B-B14F-4D97-AF65-F5344CB8AC3E}">
        <p14:creationId xmlns:p14="http://schemas.microsoft.com/office/powerpoint/2010/main" val="43113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1</a:t>
            </a:fld>
            <a:endParaRPr lang="zh-CN" altLang="en-US"/>
          </a:p>
        </p:txBody>
      </p:sp>
    </p:spTree>
    <p:extLst>
      <p:ext uri="{BB962C8B-B14F-4D97-AF65-F5344CB8AC3E}">
        <p14:creationId xmlns:p14="http://schemas.microsoft.com/office/powerpoint/2010/main" val="3287310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10</a:t>
            </a:fld>
            <a:endParaRPr lang="zh-CN" altLang="en-US"/>
          </a:p>
        </p:txBody>
      </p:sp>
    </p:spTree>
    <p:extLst>
      <p:ext uri="{BB962C8B-B14F-4D97-AF65-F5344CB8AC3E}">
        <p14:creationId xmlns:p14="http://schemas.microsoft.com/office/powerpoint/2010/main" val="78228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11</a:t>
            </a:fld>
            <a:endParaRPr lang="zh-CN" altLang="en-US"/>
          </a:p>
        </p:txBody>
      </p:sp>
    </p:spTree>
    <p:extLst>
      <p:ext uri="{BB962C8B-B14F-4D97-AF65-F5344CB8AC3E}">
        <p14:creationId xmlns:p14="http://schemas.microsoft.com/office/powerpoint/2010/main" val="91489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12</a:t>
            </a:fld>
            <a:endParaRPr lang="zh-CN" altLang="en-US"/>
          </a:p>
        </p:txBody>
      </p:sp>
    </p:spTree>
    <p:extLst>
      <p:ext uri="{BB962C8B-B14F-4D97-AF65-F5344CB8AC3E}">
        <p14:creationId xmlns:p14="http://schemas.microsoft.com/office/powerpoint/2010/main" val="158574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13</a:t>
            </a:fld>
            <a:endParaRPr lang="zh-CN" altLang="en-US"/>
          </a:p>
        </p:txBody>
      </p:sp>
    </p:spTree>
    <p:extLst>
      <p:ext uri="{BB962C8B-B14F-4D97-AF65-F5344CB8AC3E}">
        <p14:creationId xmlns:p14="http://schemas.microsoft.com/office/powerpoint/2010/main" val="2262720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14</a:t>
            </a:fld>
            <a:endParaRPr lang="zh-CN" altLang="en-US"/>
          </a:p>
        </p:txBody>
      </p:sp>
    </p:spTree>
    <p:extLst>
      <p:ext uri="{BB962C8B-B14F-4D97-AF65-F5344CB8AC3E}">
        <p14:creationId xmlns:p14="http://schemas.microsoft.com/office/powerpoint/2010/main" val="392335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15</a:t>
            </a:fld>
            <a:endParaRPr lang="zh-CN" altLang="en-US"/>
          </a:p>
        </p:txBody>
      </p:sp>
    </p:spTree>
    <p:extLst>
      <p:ext uri="{BB962C8B-B14F-4D97-AF65-F5344CB8AC3E}">
        <p14:creationId xmlns:p14="http://schemas.microsoft.com/office/powerpoint/2010/main" val="391261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16</a:t>
            </a:fld>
            <a:endParaRPr lang="zh-CN" altLang="en-US"/>
          </a:p>
        </p:txBody>
      </p:sp>
    </p:spTree>
    <p:extLst>
      <p:ext uri="{BB962C8B-B14F-4D97-AF65-F5344CB8AC3E}">
        <p14:creationId xmlns:p14="http://schemas.microsoft.com/office/powerpoint/2010/main" val="407537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17</a:t>
            </a:fld>
            <a:endParaRPr lang="zh-CN" altLang="en-US"/>
          </a:p>
        </p:txBody>
      </p:sp>
    </p:spTree>
    <p:extLst>
      <p:ext uri="{BB962C8B-B14F-4D97-AF65-F5344CB8AC3E}">
        <p14:creationId xmlns:p14="http://schemas.microsoft.com/office/powerpoint/2010/main" val="247557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18</a:t>
            </a:fld>
            <a:endParaRPr lang="zh-CN" altLang="en-US"/>
          </a:p>
        </p:txBody>
      </p:sp>
    </p:spTree>
    <p:extLst>
      <p:ext uri="{BB962C8B-B14F-4D97-AF65-F5344CB8AC3E}">
        <p14:creationId xmlns:p14="http://schemas.microsoft.com/office/powerpoint/2010/main" val="3110375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19</a:t>
            </a:fld>
            <a:endParaRPr lang="zh-CN" altLang="en-US"/>
          </a:p>
        </p:txBody>
      </p:sp>
    </p:spTree>
    <p:extLst>
      <p:ext uri="{BB962C8B-B14F-4D97-AF65-F5344CB8AC3E}">
        <p14:creationId xmlns:p14="http://schemas.microsoft.com/office/powerpoint/2010/main" val="253488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2</a:t>
            </a:fld>
            <a:endParaRPr lang="zh-CN" altLang="en-US"/>
          </a:p>
        </p:txBody>
      </p:sp>
    </p:spTree>
    <p:extLst>
      <p:ext uri="{BB962C8B-B14F-4D97-AF65-F5344CB8AC3E}">
        <p14:creationId xmlns:p14="http://schemas.microsoft.com/office/powerpoint/2010/main" val="212221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3</a:t>
            </a:fld>
            <a:endParaRPr lang="zh-CN" altLang="en-US"/>
          </a:p>
        </p:txBody>
      </p:sp>
    </p:spTree>
    <p:extLst>
      <p:ext uri="{BB962C8B-B14F-4D97-AF65-F5344CB8AC3E}">
        <p14:creationId xmlns:p14="http://schemas.microsoft.com/office/powerpoint/2010/main" val="353315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4</a:t>
            </a:fld>
            <a:endParaRPr lang="zh-CN" altLang="en-US"/>
          </a:p>
        </p:txBody>
      </p:sp>
    </p:spTree>
    <p:extLst>
      <p:ext uri="{BB962C8B-B14F-4D97-AF65-F5344CB8AC3E}">
        <p14:creationId xmlns:p14="http://schemas.microsoft.com/office/powerpoint/2010/main" val="217111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a:t>
            </a:r>
            <a:r>
              <a:rPr lang="en-US" altLang="zh-CN" dirty="0"/>
              <a:t>Semantic segmentation of faces involves categories such as eyes, nose, and mouth, in addition to skin, hair, and background. Detailed segmentation of facial features can be used to train computer vision applications to distinguish an individual’s ethnicity, age, and expression.</a:t>
            </a:r>
          </a:p>
          <a:p>
            <a:r>
              <a:rPr lang="zh-CN" altLang="en-US" dirty="0"/>
              <a:t>虚拟试衣间：</a:t>
            </a:r>
            <a:r>
              <a:rPr lang="en-US" altLang="zh-CN" dirty="0"/>
              <a:t>Accurate clothing categorization can be a tremendously complex task due to the sheer variety of clothing articles. Semantic segmentation for clothing items has led to Amazon’s Virtual Mirror. It‘s a partially-reflective and partially-transmissive mirror that lets you try on clothes without ever getting changed.</a:t>
            </a:r>
            <a:r>
              <a:rPr lang="zh-CN" altLang="en-US" dirty="0"/>
              <a:t>（品类繁多无法分类，不换衣服的情况下试衣）</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5</a:t>
            </a:fld>
            <a:endParaRPr lang="zh-CN" altLang="en-US"/>
          </a:p>
        </p:txBody>
      </p:sp>
    </p:spTree>
    <p:extLst>
      <p:ext uri="{BB962C8B-B14F-4D97-AF65-F5344CB8AC3E}">
        <p14:creationId xmlns:p14="http://schemas.microsoft.com/office/powerpoint/2010/main" val="2656254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6</a:t>
            </a:fld>
            <a:endParaRPr lang="zh-CN" altLang="en-US"/>
          </a:p>
        </p:txBody>
      </p:sp>
    </p:spTree>
    <p:extLst>
      <p:ext uri="{BB962C8B-B14F-4D97-AF65-F5344CB8AC3E}">
        <p14:creationId xmlns:p14="http://schemas.microsoft.com/office/powerpoint/2010/main" val="111095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611CF7-5005-43FE-83F8-F59B6FC0F0A6}" type="slidenum">
              <a:rPr lang="zh-CN" altLang="en-US" smtClean="0"/>
              <a:t>7</a:t>
            </a:fld>
            <a:endParaRPr lang="zh-CN" altLang="en-US"/>
          </a:p>
        </p:txBody>
      </p:sp>
    </p:spTree>
    <p:extLst>
      <p:ext uri="{BB962C8B-B14F-4D97-AF65-F5344CB8AC3E}">
        <p14:creationId xmlns:p14="http://schemas.microsoft.com/office/powerpoint/2010/main" val="241622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8</a:t>
            </a:fld>
            <a:endParaRPr lang="zh-CN" altLang="en-US"/>
          </a:p>
        </p:txBody>
      </p:sp>
    </p:spTree>
    <p:extLst>
      <p:ext uri="{BB962C8B-B14F-4D97-AF65-F5344CB8AC3E}">
        <p14:creationId xmlns:p14="http://schemas.microsoft.com/office/powerpoint/2010/main" val="328959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4611CF7-5005-43FE-83F8-F59B6FC0F0A6}" type="slidenum">
              <a:rPr lang="zh-CN" altLang="en-US" smtClean="0"/>
              <a:t>9</a:t>
            </a:fld>
            <a:endParaRPr lang="zh-CN" altLang="en-US"/>
          </a:p>
        </p:txBody>
      </p:sp>
    </p:spTree>
    <p:extLst>
      <p:ext uri="{BB962C8B-B14F-4D97-AF65-F5344CB8AC3E}">
        <p14:creationId xmlns:p14="http://schemas.microsoft.com/office/powerpoint/2010/main" val="81778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11076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109167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2069810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237941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407645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335068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1075679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329862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197046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337700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351B01-D27C-44B9-86C4-6069CF4A3737}" type="datetimeFigureOut">
              <a:rPr lang="zh-CN" altLang="en-US" smtClean="0"/>
              <a:t>2023/11/20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0C2D7C-0779-45E4-815E-D57472C69401}" type="slidenum">
              <a:rPr lang="zh-CN" altLang="en-US" smtClean="0"/>
              <a:t>‹#›</a:t>
            </a:fld>
            <a:endParaRPr lang="zh-CN" altLang="en-US"/>
          </a:p>
        </p:txBody>
      </p:sp>
    </p:spTree>
    <p:extLst>
      <p:ext uri="{BB962C8B-B14F-4D97-AF65-F5344CB8AC3E}">
        <p14:creationId xmlns:p14="http://schemas.microsoft.com/office/powerpoint/2010/main" val="506212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框 2"/>
          <p:cNvSpPr txBox="1"/>
          <p:nvPr userDrawn="1"/>
        </p:nvSpPr>
        <p:spPr>
          <a:xfrm>
            <a:off x="1909192" y="2652141"/>
            <a:ext cx="7406640" cy="230832"/>
          </a:xfrm>
          <a:prstGeom prst="rect">
            <a:avLst/>
          </a:prstGeom>
          <a:noFill/>
        </p:spPr>
        <p:txBody>
          <a:bodyPr wrap="square" rtlCol="0">
            <a:spAutoFit/>
          </a:bodyPr>
          <a:lstStyle/>
          <a:p>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雷锋</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平台上提供的</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作品，雷锋</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每天更新</a:t>
            </a:r>
            <a:r>
              <a:rPr lang="en-US" altLang="zh-CN"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rgbClr val="000000"/>
                  </a:outerShdw>
                </a:effectLst>
                <a:latin typeface="微软雅黑" panose="020B0503020204020204" pitchFamily="34" charset="-122"/>
                <a:ea typeface="微软雅黑" panose="020B0503020204020204" pitchFamily="34" charset="-122"/>
                <a:sym typeface="+mn-ea"/>
              </a:rPr>
              <a:t>模板</a:t>
            </a:r>
            <a:endParaRPr lang="zh-CN" altLang="en-US" sz="900" dirty="0">
              <a:no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511969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zhuanlan.zhihu.com/p/1099995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hyperlink" Target="https://www.sohu.com/a/387083227_66351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9000" b="-9000"/>
          </a:stretch>
        </a:blipFill>
        <a:effectLst/>
      </p:bgPr>
    </p:bg>
    <p:spTree>
      <p:nvGrpSpPr>
        <p:cNvPr id="1" name=""/>
        <p:cNvGrpSpPr/>
        <p:nvPr/>
      </p:nvGrpSpPr>
      <p:grpSpPr>
        <a:xfrm>
          <a:off x="0" y="0"/>
          <a:ext cx="0" cy="0"/>
          <a:chOff x="0" y="0"/>
          <a:chExt cx="0" cy="0"/>
        </a:xfrm>
      </p:grpSpPr>
      <p:sp>
        <p:nvSpPr>
          <p:cNvPr id="4" name="雷锋PPT网www.lfppt.com"/>
          <p:cNvSpPr/>
          <p:nvPr/>
        </p:nvSpPr>
        <p:spPr>
          <a:xfrm>
            <a:off x="1221464" y="393522"/>
            <a:ext cx="10167999" cy="5548364"/>
          </a:xfrm>
          <a:prstGeom prst="rect">
            <a:avLst/>
          </a:prstGeom>
          <a:solidFill>
            <a:schemeClr val="accent6">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26920" y="1115775"/>
            <a:ext cx="7752080" cy="359664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81219" y="1502346"/>
            <a:ext cx="6882615" cy="300205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660909" y="2048973"/>
            <a:ext cx="7118091" cy="830997"/>
          </a:xfrm>
          <a:prstGeom prst="rect">
            <a:avLst/>
          </a:prstGeom>
          <a:noFill/>
        </p:spPr>
        <p:txBody>
          <a:bodyPr wrap="square" rtlCol="0">
            <a:spAutoFit/>
          </a:bodyPr>
          <a:lstStyle/>
          <a:p>
            <a:pPr algn="ctr"/>
            <a:r>
              <a:rPr lang="en-US" altLang="zh-CN" sz="2400" spc="600" dirty="0">
                <a:latin typeface="Times New Roman" panose="02020603050405020304" pitchFamily="18" charset="0"/>
                <a:ea typeface="叶根友特楷简体" panose="02010601030101010101" pitchFamily="2" charset="-122"/>
                <a:cs typeface="Times New Roman" panose="02020603050405020304" pitchFamily="18" charset="0"/>
              </a:rPr>
              <a:t>Fully Convolutional Networks for Semantic Segmentation</a:t>
            </a:r>
            <a:endParaRPr lang="zh-CN" altLang="en-US" sz="2400" spc="600" dirty="0">
              <a:latin typeface="Times New Roman" panose="02020603050405020304" pitchFamily="18" charset="0"/>
              <a:ea typeface="叶根友特楷简体" panose="02010601030101010101" pitchFamily="2" charset="-122"/>
              <a:cs typeface="Times New Roman" panose="02020603050405020304" pitchFamily="18" charset="0"/>
            </a:endParaRPr>
          </a:p>
        </p:txBody>
      </p:sp>
      <p:grpSp>
        <p:nvGrpSpPr>
          <p:cNvPr id="11" name="组合 1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GrpSpPr/>
          <p:nvPr/>
        </p:nvGrpSpPr>
        <p:grpSpPr>
          <a:xfrm flipH="1" flipV="1">
            <a:off x="9122464" y="1218411"/>
            <a:ext cx="552396" cy="498797"/>
            <a:chOff x="5934075" y="857250"/>
            <a:chExt cx="801688" cy="723900"/>
          </a:xfrm>
          <a:solidFill>
            <a:schemeClr val="bg1"/>
          </a:solidFill>
        </p:grpSpPr>
        <p:sp>
          <p:nvSpPr>
            <p:cNvPr id="12" name="Freeform 5"/>
            <p:cNvSpPr>
              <a:spLocks/>
            </p:cNvSpPr>
            <p:nvPr/>
          </p:nvSpPr>
          <p:spPr bwMode="auto">
            <a:xfrm>
              <a:off x="5934075"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6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6" y="197"/>
                    <a:pt x="106"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3" name="Freeform 6"/>
            <p:cNvSpPr>
              <a:spLocks/>
            </p:cNvSpPr>
            <p:nvPr/>
          </p:nvSpPr>
          <p:spPr bwMode="auto">
            <a:xfrm>
              <a:off x="6413500"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7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7" y="197"/>
                    <a:pt x="107"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4" name="Line 7"/>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5" name="Line 8"/>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grpSp>
      <p:grpSp>
        <p:nvGrpSpPr>
          <p:cNvPr id="16" name="PA_组 15"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GrpSpPr/>
          <p:nvPr>
            <p:custDataLst>
              <p:tags r:id="rId2"/>
            </p:custDataLst>
          </p:nvPr>
        </p:nvGrpSpPr>
        <p:grpSpPr>
          <a:xfrm>
            <a:off x="10698480" y="6010692"/>
            <a:ext cx="539487" cy="91226"/>
            <a:chOff x="989510" y="6337738"/>
            <a:chExt cx="683708" cy="115614"/>
          </a:xfrm>
        </p:grpSpPr>
        <p:sp>
          <p:nvSpPr>
            <p:cNvPr id="17" name="椭圆 16"/>
            <p:cNvSpPr/>
            <p:nvPr/>
          </p:nvSpPr>
          <p:spPr>
            <a:xfrm>
              <a:off x="989510" y="6337738"/>
              <a:ext cx="115614" cy="11561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8" name="椭圆 17"/>
            <p:cNvSpPr/>
            <p:nvPr/>
          </p:nvSpPr>
          <p:spPr>
            <a:xfrm>
              <a:off x="1273557" y="6337738"/>
              <a:ext cx="115614" cy="1156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9" name="椭圆 18"/>
            <p:cNvSpPr/>
            <p:nvPr/>
          </p:nvSpPr>
          <p:spPr>
            <a:xfrm>
              <a:off x="1557604" y="6337738"/>
              <a:ext cx="115614" cy="1156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grpSp>
      <p:grpSp>
        <p:nvGrpSpPr>
          <p:cNvPr id="30" name="组合 29"/>
          <p:cNvGrpSpPr/>
          <p:nvPr/>
        </p:nvGrpSpPr>
        <p:grpSpPr>
          <a:xfrm>
            <a:off x="11610800" y="-162560"/>
            <a:ext cx="346249" cy="7228840"/>
            <a:chOff x="11610800" y="-71120"/>
            <a:chExt cx="346249" cy="7228840"/>
          </a:xfrm>
        </p:grpSpPr>
        <p:sp>
          <p:nvSpPr>
            <p:cNvPr id="20" name="文本框 19"/>
            <p:cNvSpPr txBox="1"/>
            <p:nvPr/>
          </p:nvSpPr>
          <p:spPr>
            <a:xfrm>
              <a:off x="11610800" y="1559560"/>
              <a:ext cx="346249" cy="3749040"/>
            </a:xfrm>
            <a:prstGeom prst="rect">
              <a:avLst/>
            </a:prstGeom>
            <a:noFill/>
          </p:spPr>
          <p:txBody>
            <a:bodyPr vert="eaVert" wrap="square" rtlCol="0">
              <a:spAutoFit/>
            </a:bodyPr>
            <a:lstStyle/>
            <a:p>
              <a:pPr algn="ctr"/>
              <a:r>
                <a:rPr lang="en-US" altLang="zh-CN" sz="1050" b="1" spc="600" dirty="0">
                  <a:solidFill>
                    <a:schemeClr val="bg1"/>
                  </a:solidFill>
                  <a:latin typeface="造字工房力黑（非商用）常规体" pitchFamily="50" charset="-122"/>
                  <a:ea typeface="造字工房力黑（非商用）常规体" pitchFamily="50" charset="-122"/>
                </a:rPr>
                <a:t>2023</a:t>
              </a:r>
              <a:r>
                <a:rPr lang="zh-CN" altLang="en-US" sz="1050" b="1" spc="600" dirty="0">
                  <a:solidFill>
                    <a:schemeClr val="bg1"/>
                  </a:solidFill>
                  <a:latin typeface="造字工房力黑（非商用）常规体" pitchFamily="50" charset="-122"/>
                  <a:ea typeface="造字工房力黑（非商用）常规体" pitchFamily="50" charset="-122"/>
                </a:rPr>
                <a:t>图像处理秋季课程</a:t>
              </a:r>
            </a:p>
          </p:txBody>
        </p:sp>
        <p:cxnSp>
          <p:nvCxnSpPr>
            <p:cNvPr id="22" name="直接连接符 21"/>
            <p:cNvCxnSpPr>
              <a:stCxn id="20" idx="0"/>
            </p:cNvCxnSpPr>
            <p:nvPr/>
          </p:nvCxnSpPr>
          <p:spPr>
            <a:xfrm flipV="1">
              <a:off x="11783925" y="-71120"/>
              <a:ext cx="0" cy="1630680"/>
            </a:xfrm>
            <a:prstGeom prst="line">
              <a:avLst/>
            </a:prstGeom>
            <a:ln w="254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2"/>
            </p:cNvCxnSpPr>
            <p:nvPr/>
          </p:nvCxnSpPr>
          <p:spPr>
            <a:xfrm>
              <a:off x="11783925" y="5308600"/>
              <a:ext cx="21995" cy="1849120"/>
            </a:xfrm>
            <a:prstGeom prst="line">
              <a:avLst/>
            </a:prstGeom>
            <a:ln w="254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2" name="Thomas Greenberg - The Right Path">
            <a:hlinkClick r:id="" action="ppaction://media"/>
          </p:cNvPr>
          <p:cNvPicPr>
            <a:picLocks noChangeAspect="1"/>
          </p:cNvPicPr>
          <p:nvPr>
            <a:audioFile r:link="rId4"/>
            <p:extLst>
              <p:ext uri="{DAA4B4D4-6D71-4841-9C94-3DE7FCFB9230}">
                <p14:media xmlns:p14="http://schemas.microsoft.com/office/powerpoint/2010/main" r:embed="rId3">
                  <p14:fade in="5000" out="5000"/>
                </p14:media>
              </p:ext>
            </p:extLst>
          </p:nvPr>
        </p:nvPicPr>
        <p:blipFill>
          <a:blip r:embed="rId8"/>
          <a:stretch>
            <a:fillRect/>
          </a:stretch>
        </p:blipFill>
        <p:spPr>
          <a:xfrm>
            <a:off x="420602" y="6890916"/>
            <a:ext cx="406400" cy="406400"/>
          </a:xfrm>
          <a:prstGeom prst="rect">
            <a:avLst/>
          </a:prstGeom>
        </p:spPr>
      </p:pic>
      <p:sp>
        <p:nvSpPr>
          <p:cNvPr id="3" name="文本框 2">
            <a:extLst>
              <a:ext uri="{FF2B5EF4-FFF2-40B4-BE49-F238E27FC236}">
                <a16:creationId xmlns:a16="http://schemas.microsoft.com/office/drawing/2014/main" id="{A725CA9C-DADF-DBA4-D26B-531026E598BA}"/>
              </a:ext>
            </a:extLst>
          </p:cNvPr>
          <p:cNvSpPr txBox="1"/>
          <p:nvPr/>
        </p:nvSpPr>
        <p:spPr>
          <a:xfrm>
            <a:off x="3137962" y="3167704"/>
            <a:ext cx="6494298"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Jonathan Long    Evan </a:t>
            </a:r>
            <a:r>
              <a:rPr lang="en-US" altLang="zh-CN" sz="2000" dirty="0" err="1">
                <a:latin typeface="Times New Roman" panose="02020603050405020304" pitchFamily="18" charset="0"/>
                <a:cs typeface="Times New Roman" panose="02020603050405020304" pitchFamily="18" charset="0"/>
              </a:rPr>
              <a:t>Shelhamer</a:t>
            </a:r>
            <a:r>
              <a:rPr lang="en-US" altLang="zh-CN" sz="2000" dirty="0">
                <a:latin typeface="Times New Roman" panose="02020603050405020304" pitchFamily="18" charset="0"/>
                <a:cs typeface="Times New Roman" panose="02020603050405020304" pitchFamily="18" charset="0"/>
              </a:rPr>
              <a:t>   Trevor Darrell</a:t>
            </a:r>
          </a:p>
          <a:p>
            <a:pPr algn="ctr"/>
            <a:r>
              <a:rPr lang="en-US" altLang="zh-CN" sz="2000" dirty="0">
                <a:latin typeface="Times New Roman" panose="02020603050405020304" pitchFamily="18" charset="0"/>
                <a:cs typeface="Times New Roman" panose="02020603050405020304" pitchFamily="18" charset="0"/>
              </a:rPr>
              <a:t>UC Berkeley</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6FE51E1-6021-94F9-EF84-FAB8A404AF5F}"/>
              </a:ext>
            </a:extLst>
          </p:cNvPr>
          <p:cNvSpPr txBox="1"/>
          <p:nvPr/>
        </p:nvSpPr>
        <p:spPr>
          <a:xfrm>
            <a:off x="8272062" y="5155599"/>
            <a:ext cx="2583543"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贺清康</a:t>
            </a:r>
          </a:p>
        </p:txBody>
      </p:sp>
    </p:spTree>
    <p:extLst>
      <p:ext uri="{BB962C8B-B14F-4D97-AF65-F5344CB8AC3E}">
        <p14:creationId xmlns:p14="http://schemas.microsoft.com/office/powerpoint/2010/main" val="2226325713"/>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全卷积网络</a:t>
                </a:r>
                <a:r>
                  <a:rPr lang="en-US" altLang="zh-CN" sz="2400" b="1" dirty="0">
                    <a:latin typeface="黑体" panose="02010609060101010101" pitchFamily="49" charset="-122"/>
                    <a:ea typeface="黑体" panose="02010609060101010101" pitchFamily="49" charset="-122"/>
                  </a:rPr>
                  <a:t>FCN-</a:t>
                </a:r>
                <a:r>
                  <a:rPr lang="zh-CN" altLang="en-US" sz="2400" b="1" dirty="0">
                    <a:latin typeface="黑体" panose="02010609060101010101" pitchFamily="49" charset="-122"/>
                    <a:ea typeface="黑体" panose="02010609060101010101" pitchFamily="49" charset="-122"/>
                  </a:rPr>
                  <a:t>实现</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2062933F-A081-11BF-7F1C-1E806353E663}"/>
              </a:ext>
            </a:extLst>
          </p:cNvPr>
          <p:cNvSpPr txBox="1"/>
          <p:nvPr/>
        </p:nvSpPr>
        <p:spPr>
          <a:xfrm>
            <a:off x="-106643" y="738208"/>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18016FF-4418-D2BA-5570-5359DA9805E4}"/>
              </a:ext>
            </a:extLst>
          </p:cNvPr>
          <p:cNvSpPr txBox="1"/>
          <p:nvPr/>
        </p:nvSpPr>
        <p:spPr>
          <a:xfrm>
            <a:off x="202370" y="1196955"/>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FCN-32S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21" name="图片 20">
            <a:extLst>
              <a:ext uri="{FF2B5EF4-FFF2-40B4-BE49-F238E27FC236}">
                <a16:creationId xmlns:a16="http://schemas.microsoft.com/office/drawing/2014/main" id="{9FDE9B38-09B1-4A33-92CF-B296C80661A9}"/>
              </a:ext>
            </a:extLst>
          </p:cNvPr>
          <p:cNvPicPr>
            <a:picLocks noChangeAspect="1"/>
          </p:cNvPicPr>
          <p:nvPr/>
        </p:nvPicPr>
        <p:blipFill>
          <a:blip r:embed="rId4"/>
          <a:stretch>
            <a:fillRect/>
          </a:stretch>
        </p:blipFill>
        <p:spPr>
          <a:xfrm>
            <a:off x="0" y="1513041"/>
            <a:ext cx="12192000" cy="3831917"/>
          </a:xfrm>
          <a:prstGeom prst="rect">
            <a:avLst/>
          </a:prstGeom>
        </p:spPr>
      </p:pic>
      <p:sp>
        <p:nvSpPr>
          <p:cNvPr id="22" name="文本框 21">
            <a:extLst>
              <a:ext uri="{FF2B5EF4-FFF2-40B4-BE49-F238E27FC236}">
                <a16:creationId xmlns:a16="http://schemas.microsoft.com/office/drawing/2014/main" id="{D370DED2-EE1D-46B3-A21E-7934FD29A709}"/>
              </a:ext>
            </a:extLst>
          </p:cNvPr>
          <p:cNvSpPr txBox="1"/>
          <p:nvPr/>
        </p:nvSpPr>
        <p:spPr>
          <a:xfrm>
            <a:off x="416781" y="5750459"/>
            <a:ext cx="1073680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t>此版本为最初构想，将分类网络直接转换为全卷积网络，并使用反卷积策略，得到</a:t>
            </a:r>
            <a:r>
              <a:rPr lang="en-US" altLang="zh-CN" dirty="0"/>
              <a:t>pixel</a:t>
            </a:r>
            <a:r>
              <a:rPr lang="zh-CN" altLang="en-US" dirty="0"/>
              <a:t>级别的分割结果</a:t>
            </a:r>
            <a:endParaRPr lang="en-US" altLang="zh-CN" dirty="0"/>
          </a:p>
          <a:p>
            <a:pPr algn="ctr"/>
            <a:r>
              <a:rPr lang="zh-CN" altLang="en-US" dirty="0">
                <a:solidFill>
                  <a:schemeClr val="bg1"/>
                </a:solidFill>
              </a:rPr>
              <a:t>上采样过大</a:t>
            </a:r>
          </a:p>
        </p:txBody>
      </p:sp>
    </p:spTree>
    <p:extLst>
      <p:ext uri="{BB962C8B-B14F-4D97-AF65-F5344CB8AC3E}">
        <p14:creationId xmlns:p14="http://schemas.microsoft.com/office/powerpoint/2010/main" val="275706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全卷积网络</a:t>
                </a:r>
                <a:r>
                  <a:rPr lang="en-US" altLang="zh-CN" sz="2400" b="1" dirty="0">
                    <a:latin typeface="黑体" panose="02010609060101010101" pitchFamily="49" charset="-122"/>
                    <a:ea typeface="黑体" panose="02010609060101010101" pitchFamily="49" charset="-122"/>
                  </a:rPr>
                  <a:t>FCN-</a:t>
                </a:r>
                <a:r>
                  <a:rPr lang="zh-CN" altLang="en-US" sz="2400" b="1" dirty="0">
                    <a:latin typeface="黑体" panose="02010609060101010101" pitchFamily="49" charset="-122"/>
                    <a:ea typeface="黑体" panose="02010609060101010101" pitchFamily="49" charset="-122"/>
                  </a:rPr>
                  <a:t>实现</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2062933F-A081-11BF-7F1C-1E806353E663}"/>
              </a:ext>
            </a:extLst>
          </p:cNvPr>
          <p:cNvSpPr txBox="1"/>
          <p:nvPr/>
        </p:nvSpPr>
        <p:spPr>
          <a:xfrm>
            <a:off x="-106643" y="738208"/>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18016FF-4418-D2BA-5570-5359DA9805E4}"/>
              </a:ext>
            </a:extLst>
          </p:cNvPr>
          <p:cNvSpPr txBox="1"/>
          <p:nvPr/>
        </p:nvSpPr>
        <p:spPr>
          <a:xfrm>
            <a:off x="202370" y="1196955"/>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FCN-16S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23" name="图片 22">
            <a:extLst>
              <a:ext uri="{FF2B5EF4-FFF2-40B4-BE49-F238E27FC236}">
                <a16:creationId xmlns:a16="http://schemas.microsoft.com/office/drawing/2014/main" id="{307AE575-5484-4971-8BA0-E41601108367}"/>
              </a:ext>
            </a:extLst>
          </p:cNvPr>
          <p:cNvPicPr>
            <a:picLocks noChangeAspect="1"/>
          </p:cNvPicPr>
          <p:nvPr/>
        </p:nvPicPr>
        <p:blipFill>
          <a:blip r:embed="rId4"/>
          <a:stretch>
            <a:fillRect/>
          </a:stretch>
        </p:blipFill>
        <p:spPr>
          <a:xfrm>
            <a:off x="0" y="1384533"/>
            <a:ext cx="12192000" cy="4088933"/>
          </a:xfrm>
          <a:prstGeom prst="rect">
            <a:avLst/>
          </a:prstGeom>
        </p:spPr>
      </p:pic>
      <p:sp>
        <p:nvSpPr>
          <p:cNvPr id="25" name="文本框 24">
            <a:extLst>
              <a:ext uri="{FF2B5EF4-FFF2-40B4-BE49-F238E27FC236}">
                <a16:creationId xmlns:a16="http://schemas.microsoft.com/office/drawing/2014/main" id="{1124962F-DD53-4AC6-A19B-B9B3720177C2}"/>
              </a:ext>
            </a:extLst>
          </p:cNvPr>
          <p:cNvSpPr txBox="1"/>
          <p:nvPr/>
        </p:nvSpPr>
        <p:spPr>
          <a:xfrm>
            <a:off x="4385199" y="5750460"/>
            <a:ext cx="412634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solidFill>
                  <a:schemeClr val="bg1"/>
                </a:solidFill>
              </a:rPr>
              <a:t>利用低层级的空间信息，上采样为</a:t>
            </a:r>
            <a:r>
              <a:rPr lang="en-US" altLang="zh-CN" dirty="0">
                <a:solidFill>
                  <a:schemeClr val="bg1"/>
                </a:solidFill>
              </a:rPr>
              <a:t>*16</a:t>
            </a:r>
            <a:endParaRPr lang="zh-CN" altLang="en-US" dirty="0">
              <a:solidFill>
                <a:schemeClr val="bg1"/>
              </a:solidFill>
            </a:endParaRPr>
          </a:p>
        </p:txBody>
      </p:sp>
    </p:spTree>
    <p:extLst>
      <p:ext uri="{BB962C8B-B14F-4D97-AF65-F5344CB8AC3E}">
        <p14:creationId xmlns:p14="http://schemas.microsoft.com/office/powerpoint/2010/main" val="39282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全卷积网络</a:t>
                </a:r>
                <a:r>
                  <a:rPr lang="en-US" altLang="zh-CN" sz="2400" b="1" dirty="0">
                    <a:latin typeface="黑体" panose="02010609060101010101" pitchFamily="49" charset="-122"/>
                    <a:ea typeface="黑体" panose="02010609060101010101" pitchFamily="49" charset="-122"/>
                  </a:rPr>
                  <a:t>FCN-</a:t>
                </a:r>
                <a:r>
                  <a:rPr lang="zh-CN" altLang="en-US" sz="2400" b="1" dirty="0">
                    <a:latin typeface="黑体" panose="02010609060101010101" pitchFamily="49" charset="-122"/>
                    <a:ea typeface="黑体" panose="02010609060101010101" pitchFamily="49" charset="-122"/>
                  </a:rPr>
                  <a:t>实现</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2062933F-A081-11BF-7F1C-1E806353E663}"/>
              </a:ext>
            </a:extLst>
          </p:cNvPr>
          <p:cNvSpPr txBox="1"/>
          <p:nvPr/>
        </p:nvSpPr>
        <p:spPr>
          <a:xfrm>
            <a:off x="-106643" y="738208"/>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18016FF-4418-D2BA-5570-5359DA9805E4}"/>
              </a:ext>
            </a:extLst>
          </p:cNvPr>
          <p:cNvSpPr txBox="1"/>
          <p:nvPr/>
        </p:nvSpPr>
        <p:spPr>
          <a:xfrm>
            <a:off x="202370" y="1196955"/>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FCN-8S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23" name="图片 22">
            <a:extLst>
              <a:ext uri="{FF2B5EF4-FFF2-40B4-BE49-F238E27FC236}">
                <a16:creationId xmlns:a16="http://schemas.microsoft.com/office/drawing/2014/main" id="{B20D2DD5-13B5-4E05-A1E8-06C8B7C3C697}"/>
              </a:ext>
            </a:extLst>
          </p:cNvPr>
          <p:cNvPicPr>
            <a:picLocks noChangeAspect="1"/>
          </p:cNvPicPr>
          <p:nvPr/>
        </p:nvPicPr>
        <p:blipFill>
          <a:blip r:embed="rId4"/>
          <a:stretch>
            <a:fillRect/>
          </a:stretch>
        </p:blipFill>
        <p:spPr>
          <a:xfrm>
            <a:off x="0" y="1225208"/>
            <a:ext cx="12192000" cy="4407583"/>
          </a:xfrm>
          <a:prstGeom prst="rect">
            <a:avLst/>
          </a:prstGeom>
        </p:spPr>
      </p:pic>
      <p:sp>
        <p:nvSpPr>
          <p:cNvPr id="25" name="文本框 24">
            <a:extLst>
              <a:ext uri="{FF2B5EF4-FFF2-40B4-BE49-F238E27FC236}">
                <a16:creationId xmlns:a16="http://schemas.microsoft.com/office/drawing/2014/main" id="{284E4616-917F-4575-B5FD-02E2FF44467E}"/>
              </a:ext>
            </a:extLst>
          </p:cNvPr>
          <p:cNvSpPr txBox="1"/>
          <p:nvPr/>
        </p:nvSpPr>
        <p:spPr>
          <a:xfrm>
            <a:off x="4305571" y="5870667"/>
            <a:ext cx="425588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solidFill>
                  <a:schemeClr val="bg1"/>
                </a:solidFill>
              </a:rPr>
              <a:t>进一步使用低层空间信息，上采样为</a:t>
            </a:r>
            <a:r>
              <a:rPr lang="en-US" altLang="zh-CN" dirty="0">
                <a:solidFill>
                  <a:schemeClr val="bg1"/>
                </a:solidFill>
              </a:rPr>
              <a:t>*8</a:t>
            </a:r>
            <a:endParaRPr lang="zh-CN" altLang="en-US" dirty="0">
              <a:solidFill>
                <a:schemeClr val="bg1"/>
              </a:solidFill>
            </a:endParaRPr>
          </a:p>
        </p:txBody>
      </p:sp>
    </p:spTree>
    <p:extLst>
      <p:ext uri="{BB962C8B-B14F-4D97-AF65-F5344CB8AC3E}">
        <p14:creationId xmlns:p14="http://schemas.microsoft.com/office/powerpoint/2010/main" val="418559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a:extLst>
              <a:ext uri="{FF2B5EF4-FFF2-40B4-BE49-F238E27FC236}">
                <a16:creationId xmlns:a16="http://schemas.microsoft.com/office/drawing/2014/main" id="{612CBDB5-DBAB-446B-AB2E-7D243D9F635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191000" y="1407160"/>
            <a:ext cx="8001000" cy="404368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802731" y="713740"/>
            <a:ext cx="12994732" cy="4737100"/>
            <a:chOff x="-802731" y="713740"/>
            <a:chExt cx="12994732" cy="4737100"/>
          </a:xfrm>
        </p:grpSpPr>
        <p:grpSp>
          <p:nvGrpSpPr>
            <p:cNvPr id="26" name="组合 25"/>
            <p:cNvGrpSpPr/>
            <p:nvPr/>
          </p:nvGrpSpPr>
          <p:grpSpPr>
            <a:xfrm>
              <a:off x="-802731" y="1407160"/>
              <a:ext cx="5529881" cy="4043680"/>
              <a:chOff x="-802731" y="1407160"/>
              <a:chExt cx="5529881" cy="4043680"/>
            </a:xfrm>
          </p:grpSpPr>
          <p:sp>
            <p:nvSpPr>
              <p:cNvPr id="32" name="矩形 31"/>
              <p:cNvSpPr/>
              <p:nvPr/>
            </p:nvSpPr>
            <p:spPr>
              <a:xfrm>
                <a:off x="0" y="1407160"/>
                <a:ext cx="4064000" cy="4043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grpSp>
            <p:nvGrpSpPr>
              <p:cNvPr id="33" name="组合 32"/>
              <p:cNvGrpSpPr/>
              <p:nvPr/>
            </p:nvGrpSpPr>
            <p:grpSpPr>
              <a:xfrm>
                <a:off x="-802731" y="2153186"/>
                <a:ext cx="5529881" cy="2445664"/>
                <a:chOff x="-853531" y="2217212"/>
                <a:chExt cx="5529881" cy="2445664"/>
              </a:xfrm>
            </p:grpSpPr>
            <p:sp>
              <p:nvSpPr>
                <p:cNvPr id="34" name="文本框 33"/>
                <p:cNvSpPr txBox="1"/>
                <p:nvPr/>
              </p:nvSpPr>
              <p:spPr>
                <a:xfrm>
                  <a:off x="-853531" y="2217212"/>
                  <a:ext cx="5529881" cy="646331"/>
                </a:xfrm>
                <a:prstGeom prst="rect">
                  <a:avLst/>
                </a:prstGeom>
                <a:noFill/>
              </p:spPr>
              <p:txBody>
                <a:bodyPr wrap="square" rtlCol="0">
                  <a:spAutoFit/>
                </a:bodyPr>
                <a:lstStyle/>
                <a:p>
                  <a:pPr algn="ctr"/>
                  <a:r>
                    <a:rPr lang="en-US" altLang="zh-CN" sz="3600" dirty="0">
                      <a:solidFill>
                        <a:schemeClr val="bg1"/>
                      </a:solidFill>
                      <a:latin typeface="造字工房力黑（非商用）常规体" pitchFamily="50" charset="-122"/>
                      <a:ea typeface="造字工房力黑（非商用）常规体" pitchFamily="50" charset="-122"/>
                      <a:cs typeface="+mn-ea"/>
                      <a:sym typeface="+mn-lt"/>
                    </a:rPr>
                    <a:t>FCN</a:t>
                  </a:r>
                  <a:r>
                    <a:rPr lang="zh-CN" altLang="en-US" sz="3600" dirty="0">
                      <a:solidFill>
                        <a:schemeClr val="bg1"/>
                      </a:solidFill>
                      <a:latin typeface="造字工房力黑（非商用）常规体" pitchFamily="50" charset="-122"/>
                      <a:ea typeface="造字工房力黑（非商用）常规体" pitchFamily="50" charset="-122"/>
                      <a:cs typeface="+mn-ea"/>
                      <a:sym typeface="+mn-lt"/>
                    </a:rPr>
                    <a:t>性能对比实验</a:t>
                  </a:r>
                  <a:endParaRPr lang="en-US" altLang="zh-CN" sz="3600" dirty="0">
                    <a:solidFill>
                      <a:schemeClr val="bg1"/>
                    </a:solidFill>
                    <a:latin typeface="造字工房力黑（非商用）常规体" pitchFamily="50" charset="-122"/>
                    <a:ea typeface="造字工房力黑（非商用）常规体" pitchFamily="50" charset="-122"/>
                    <a:cs typeface="+mn-ea"/>
                    <a:sym typeface="+mn-lt"/>
                  </a:endParaRPr>
                </a:p>
              </p:txBody>
            </p:sp>
            <p:sp>
              <p:nvSpPr>
                <p:cNvPr id="35" name="MH_Title"/>
                <p:cNvSpPr txBox="1">
                  <a:spLocks noChangeArrowheads="1"/>
                </p:cNvSpPr>
                <p:nvPr>
                  <p:custDataLst>
                    <p:tags r:id="rId1"/>
                  </p:custDataLst>
                </p:nvPr>
              </p:nvSpPr>
              <p:spPr bwMode="auto">
                <a:xfrm>
                  <a:off x="94858" y="3489753"/>
                  <a:ext cx="3860654" cy="117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nSpc>
                      <a:spcPct val="150000"/>
                    </a:lnSpc>
                  </a:pPr>
                  <a:r>
                    <a:rPr lang="en-US" altLang="zh-CN" sz="1400" dirty="0">
                      <a:solidFill>
                        <a:schemeClr val="bg1"/>
                      </a:solidFill>
                      <a:ea typeface="造字工房力黑（非商用）常规体" pitchFamily="50" charset="-122"/>
                      <a:cs typeface="+mn-ea"/>
                      <a:sym typeface="+mn-lt"/>
                    </a:rPr>
                    <a:t>1.</a:t>
                  </a:r>
                  <a:r>
                    <a:rPr lang="zh-CN" altLang="en-US" sz="1400" dirty="0">
                      <a:solidFill>
                        <a:schemeClr val="bg1"/>
                      </a:solidFill>
                      <a:ea typeface="造字工房力黑（非商用）常规体" pitchFamily="50" charset="-122"/>
                      <a:cs typeface="+mn-ea"/>
                      <a:sym typeface="+mn-lt"/>
                    </a:rPr>
                    <a:t>分类网络卷积化的分割性能对比</a:t>
                  </a:r>
                </a:p>
                <a:p>
                  <a:pPr>
                    <a:lnSpc>
                      <a:spcPct val="150000"/>
                    </a:lnSpc>
                  </a:pPr>
                  <a:r>
                    <a:rPr lang="en-US" altLang="zh-CN" sz="1400" dirty="0">
                      <a:solidFill>
                        <a:schemeClr val="bg1"/>
                      </a:solidFill>
                      <a:ea typeface="造字工房力黑（非商用）常规体" pitchFamily="50" charset="-122"/>
                      <a:cs typeface="+mn-ea"/>
                      <a:sym typeface="+mn-lt"/>
                    </a:rPr>
                    <a:t>2.FCN-32s,FCN-16s,FCN-8s</a:t>
                  </a:r>
                  <a:r>
                    <a:rPr lang="zh-CN" altLang="en-US" sz="1400" dirty="0">
                      <a:solidFill>
                        <a:schemeClr val="bg1"/>
                      </a:solidFill>
                      <a:ea typeface="造字工房力黑（非商用）常规体" pitchFamily="50" charset="-122"/>
                      <a:cs typeface="+mn-ea"/>
                      <a:sym typeface="+mn-lt"/>
                    </a:rPr>
                    <a:t>性能对比</a:t>
                  </a:r>
                </a:p>
                <a:p>
                  <a:pPr>
                    <a:lnSpc>
                      <a:spcPct val="150000"/>
                    </a:lnSpc>
                  </a:pPr>
                  <a:r>
                    <a:rPr lang="en-US" altLang="zh-CN" sz="1400" dirty="0">
                      <a:solidFill>
                        <a:schemeClr val="bg1"/>
                      </a:solidFill>
                      <a:ea typeface="造字工房力黑（非商用）常规体" pitchFamily="50" charset="-122"/>
                      <a:cs typeface="+mn-ea"/>
                      <a:sym typeface="+mn-lt"/>
                    </a:rPr>
                    <a:t>3.PASCAL VOC</a:t>
                  </a:r>
                  <a:r>
                    <a:rPr lang="zh-CN" altLang="en-US" sz="1400" dirty="0">
                      <a:solidFill>
                        <a:schemeClr val="bg1"/>
                      </a:solidFill>
                      <a:ea typeface="造字工房力黑（非商用）常规体" pitchFamily="50" charset="-122"/>
                      <a:cs typeface="+mn-ea"/>
                      <a:sym typeface="+mn-lt"/>
                    </a:rPr>
                    <a:t>语义分割性能对比</a:t>
                  </a:r>
                </a:p>
              </p:txBody>
            </p:sp>
          </p:grpSp>
        </p:grpSp>
        <p:grpSp>
          <p:nvGrpSpPr>
            <p:cNvPr id="27" name="组合 26"/>
            <p:cNvGrpSpPr/>
            <p:nvPr/>
          </p:nvGrpSpPr>
          <p:grpSpPr>
            <a:xfrm>
              <a:off x="7564229" y="713740"/>
              <a:ext cx="4627772" cy="1386840"/>
              <a:chOff x="7564229" y="713740"/>
              <a:chExt cx="4627772" cy="1386840"/>
            </a:xfrm>
          </p:grpSpPr>
          <p:sp>
            <p:nvSpPr>
              <p:cNvPr id="29" name="任意多边形 28"/>
              <p:cNvSpPr/>
              <p:nvPr/>
            </p:nvSpPr>
            <p:spPr>
              <a:xfrm flipH="1" flipV="1">
                <a:off x="7564229" y="713740"/>
                <a:ext cx="4627771" cy="1386840"/>
              </a:xfrm>
              <a:custGeom>
                <a:avLst/>
                <a:gdLst>
                  <a:gd name="connsiteX0" fmla="*/ 0 w 7147560"/>
                  <a:gd name="connsiteY0" fmla="*/ 0 h 2814320"/>
                  <a:gd name="connsiteX1" fmla="*/ 6443980 w 7147560"/>
                  <a:gd name="connsiteY1" fmla="*/ 0 h 2814320"/>
                  <a:gd name="connsiteX2" fmla="*/ 7147560 w 7147560"/>
                  <a:gd name="connsiteY2" fmla="*/ 2814320 h 2814320"/>
                  <a:gd name="connsiteX3" fmla="*/ 0 w 7147560"/>
                  <a:gd name="connsiteY3" fmla="*/ 2814320 h 2814320"/>
                  <a:gd name="connsiteX0" fmla="*/ 0 w 8689506"/>
                  <a:gd name="connsiteY0" fmla="*/ 0 h 2814320"/>
                  <a:gd name="connsiteX1" fmla="*/ 6443980 w 8689506"/>
                  <a:gd name="connsiteY1" fmla="*/ 0 h 2814320"/>
                  <a:gd name="connsiteX2" fmla="*/ 8689506 w 8689506"/>
                  <a:gd name="connsiteY2" fmla="*/ 2814320 h 2814320"/>
                  <a:gd name="connsiteX3" fmla="*/ 0 w 8689506"/>
                  <a:gd name="connsiteY3" fmla="*/ 2814320 h 2814320"/>
                  <a:gd name="connsiteX4" fmla="*/ 0 w 8689506"/>
                  <a:gd name="connsiteY4" fmla="*/ 0 h 2814320"/>
                  <a:gd name="connsiteX0" fmla="*/ 0 w 9235080"/>
                  <a:gd name="connsiteY0" fmla="*/ 0 h 2834640"/>
                  <a:gd name="connsiteX1" fmla="*/ 6443980 w 9235080"/>
                  <a:gd name="connsiteY1" fmla="*/ 0 h 2834640"/>
                  <a:gd name="connsiteX2" fmla="*/ 9235080 w 9235080"/>
                  <a:gd name="connsiteY2" fmla="*/ 2834640 h 2834640"/>
                  <a:gd name="connsiteX3" fmla="*/ 0 w 9235080"/>
                  <a:gd name="connsiteY3" fmla="*/ 2814320 h 2834640"/>
                  <a:gd name="connsiteX4" fmla="*/ 0 w 923508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5080" h="2834640">
                    <a:moveTo>
                      <a:pt x="0" y="0"/>
                    </a:moveTo>
                    <a:lnTo>
                      <a:pt x="6443980" y="0"/>
                    </a:lnTo>
                    <a:lnTo>
                      <a:pt x="9235080" y="2834640"/>
                    </a:lnTo>
                    <a:lnTo>
                      <a:pt x="0" y="2814320"/>
                    </a:lnTo>
                    <a:lnTo>
                      <a:pt x="0"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sp>
            <p:nvSpPr>
              <p:cNvPr id="31" name="文本框 30"/>
              <p:cNvSpPr txBox="1"/>
              <p:nvPr/>
            </p:nvSpPr>
            <p:spPr>
              <a:xfrm>
                <a:off x="7712365" y="991661"/>
                <a:ext cx="4479636" cy="707886"/>
              </a:xfrm>
              <a:prstGeom prst="rect">
                <a:avLst/>
              </a:prstGeom>
              <a:noFill/>
            </p:spPr>
            <p:txBody>
              <a:bodyPr wrap="square" rtlCol="0">
                <a:spAutoFit/>
              </a:bodyPr>
              <a:lstStyle/>
              <a:p>
                <a:pPr algn="r"/>
                <a:r>
                  <a:rPr lang="en-US" altLang="zh-CN" sz="4000" spc="300" dirty="0">
                    <a:solidFill>
                      <a:schemeClr val="bg1"/>
                    </a:solidFill>
                    <a:latin typeface="造字工房力黑（非商用）常规体" pitchFamily="50" charset="-122"/>
                    <a:ea typeface="造字工房力黑（非商用）常规体" pitchFamily="50" charset="-122"/>
                    <a:cs typeface="+mn-ea"/>
                    <a:sym typeface="+mn-lt"/>
                  </a:rPr>
                  <a:t>PART ONE</a:t>
                </a:r>
                <a:endParaRPr lang="zh-CN" altLang="en-US" sz="4000" spc="300" dirty="0">
                  <a:solidFill>
                    <a:schemeClr val="bg1"/>
                  </a:solidFill>
                  <a:latin typeface="造字工房力黑（非商用）常规体" pitchFamily="50" charset="-122"/>
                  <a:ea typeface="造字工房力黑（非商用）常规体" pitchFamily="50" charset="-122"/>
                  <a:cs typeface="+mn-ea"/>
                  <a:sym typeface="+mn-lt"/>
                </a:endParaRPr>
              </a:p>
            </p:txBody>
          </p:sp>
        </p:grpSp>
        <p:sp>
          <p:nvSpPr>
            <p:cNvPr id="28" name="文本框 27"/>
            <p:cNvSpPr txBox="1"/>
            <p:nvPr/>
          </p:nvSpPr>
          <p:spPr>
            <a:xfrm>
              <a:off x="9550399" y="3052435"/>
              <a:ext cx="2349194" cy="1446550"/>
            </a:xfrm>
            <a:prstGeom prst="rect">
              <a:avLst/>
            </a:prstGeom>
            <a:noFill/>
            <a:ln>
              <a:solidFill>
                <a:schemeClr val="bg1"/>
              </a:solidFill>
            </a:ln>
          </p:spPr>
          <p:txBody>
            <a:bodyPr wrap="square" rtlCol="0">
              <a:spAutoFit/>
            </a:bodyPr>
            <a:lstStyle/>
            <a:p>
              <a:pPr algn="ctr"/>
              <a:r>
                <a:rPr lang="en-US" altLang="zh-CN" sz="8800" spc="600" dirty="0">
                  <a:solidFill>
                    <a:schemeClr val="bg1"/>
                  </a:solidFill>
                  <a:latin typeface="造字工房力黑（非商用）常规体" pitchFamily="50" charset="-122"/>
                  <a:ea typeface="造字工房力黑（非商用）常规体" pitchFamily="50" charset="-122"/>
                  <a:cs typeface="+mn-ea"/>
                  <a:sym typeface="+mn-lt"/>
                </a:rPr>
                <a:t>03</a:t>
              </a:r>
              <a:endParaRPr lang="zh-CN" altLang="en-US" sz="8800" spc="600" dirty="0">
                <a:solidFill>
                  <a:schemeClr val="bg1"/>
                </a:solidFill>
                <a:latin typeface="造字工房力黑（非商用）常规体" pitchFamily="50" charset="-122"/>
                <a:ea typeface="造字工房力黑（非商用）常规体" pitchFamily="50" charset="-122"/>
                <a:cs typeface="+mn-ea"/>
                <a:sym typeface="+mn-lt"/>
              </a:endParaRPr>
            </a:p>
          </p:txBody>
        </p:sp>
      </p:grpSp>
      <p:pic>
        <p:nvPicPr>
          <p:cNvPr id="14" name="图片 13">
            <a:extLst>
              <a:ext uri="{FF2B5EF4-FFF2-40B4-BE49-F238E27FC236}">
                <a16:creationId xmlns:a16="http://schemas.microsoft.com/office/drawing/2014/main" id="{94AC94CE-CFA3-43D5-AE5F-E48B6BB921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4769" y="477840"/>
            <a:ext cx="2174882" cy="456069"/>
          </a:xfrm>
          <a:prstGeom prst="rect">
            <a:avLst/>
          </a:prstGeom>
        </p:spPr>
      </p:pic>
    </p:spTree>
    <p:extLst>
      <p:ext uri="{BB962C8B-B14F-4D97-AF65-F5344CB8AC3E}">
        <p14:creationId xmlns:p14="http://schemas.microsoft.com/office/powerpoint/2010/main" val="40995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15731"/>
            <a:ext cx="11940390" cy="502269"/>
            <a:chOff x="0" y="115731"/>
            <a:chExt cx="11940390" cy="502269"/>
          </a:xfrm>
        </p:grpSpPr>
        <p:grpSp>
          <p:nvGrpSpPr>
            <p:cNvPr id="2" name="组合 1"/>
            <p:cNvGrpSpPr/>
            <p:nvPr/>
          </p:nvGrpSpPr>
          <p:grpSpPr>
            <a:xfrm>
              <a:off x="0" y="115731"/>
              <a:ext cx="9666514" cy="462466"/>
              <a:chOff x="0" y="208094"/>
              <a:chExt cx="9666514" cy="462466"/>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9863" y="208094"/>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3 FCN</a:t>
                </a:r>
                <a:r>
                  <a:rPr lang="zh-CN" altLang="en-US" sz="2400" b="1" dirty="0">
                    <a:latin typeface="黑体" panose="02010609060101010101" pitchFamily="49" charset="-122"/>
                    <a:ea typeface="黑体" panose="02010609060101010101" pitchFamily="49" charset="-122"/>
                  </a:rPr>
                  <a:t>性能对比实验</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135D9E50-A973-A0DE-5293-B2AC18AE2212}"/>
              </a:ext>
            </a:extLst>
          </p:cNvPr>
          <p:cNvSpPr txBox="1"/>
          <p:nvPr/>
        </p:nvSpPr>
        <p:spPr>
          <a:xfrm>
            <a:off x="59769" y="806192"/>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一、分类网络卷积化的分割性能对比</a:t>
            </a:r>
          </a:p>
        </p:txBody>
      </p:sp>
      <p:sp>
        <p:nvSpPr>
          <p:cNvPr id="18" name="文本框 17">
            <a:extLst>
              <a:ext uri="{FF2B5EF4-FFF2-40B4-BE49-F238E27FC236}">
                <a16:creationId xmlns:a16="http://schemas.microsoft.com/office/drawing/2014/main" id="{D2DBA38E-92EA-BA3F-49F8-FCB5F9B68CC7}"/>
              </a:ext>
            </a:extLst>
          </p:cNvPr>
          <p:cNvSpPr txBox="1"/>
          <p:nvPr/>
        </p:nvSpPr>
        <p:spPr>
          <a:xfrm>
            <a:off x="200613" y="2149060"/>
            <a:ext cx="116818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zh-CN" altLang="en-US" dirty="0"/>
              <a:t>ILSVRC classifiers</a:t>
            </a:r>
          </a:p>
        </p:txBody>
      </p:sp>
      <p:sp>
        <p:nvSpPr>
          <p:cNvPr id="23" name="矩形 22">
            <a:extLst>
              <a:ext uri="{FF2B5EF4-FFF2-40B4-BE49-F238E27FC236}">
                <a16:creationId xmlns:a16="http://schemas.microsoft.com/office/drawing/2014/main" id="{87436FA4-136C-7EEA-7176-0BB6DD2A8B41}"/>
              </a:ext>
            </a:extLst>
          </p:cNvPr>
          <p:cNvSpPr/>
          <p:nvPr/>
        </p:nvSpPr>
        <p:spPr>
          <a:xfrm>
            <a:off x="1850349" y="1324116"/>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AlexNet</a:t>
            </a:r>
            <a:endParaRPr lang="zh-CN" altLang="en-US" dirty="0"/>
          </a:p>
        </p:txBody>
      </p:sp>
      <p:sp>
        <p:nvSpPr>
          <p:cNvPr id="24" name="矩形 23">
            <a:extLst>
              <a:ext uri="{FF2B5EF4-FFF2-40B4-BE49-F238E27FC236}">
                <a16:creationId xmlns:a16="http://schemas.microsoft.com/office/drawing/2014/main" id="{2DDC3404-4466-8857-63BC-3E2165B10282}"/>
              </a:ext>
            </a:extLst>
          </p:cNvPr>
          <p:cNvSpPr/>
          <p:nvPr/>
        </p:nvSpPr>
        <p:spPr>
          <a:xfrm>
            <a:off x="1851042" y="2133961"/>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VGG16</a:t>
            </a:r>
            <a:endParaRPr lang="zh-CN" altLang="en-US" dirty="0"/>
          </a:p>
        </p:txBody>
      </p:sp>
      <p:sp>
        <p:nvSpPr>
          <p:cNvPr id="25" name="矩形 24">
            <a:extLst>
              <a:ext uri="{FF2B5EF4-FFF2-40B4-BE49-F238E27FC236}">
                <a16:creationId xmlns:a16="http://schemas.microsoft.com/office/drawing/2014/main" id="{C47FB20F-81C1-26D6-844C-E90DC0171A4C}"/>
              </a:ext>
            </a:extLst>
          </p:cNvPr>
          <p:cNvSpPr/>
          <p:nvPr/>
        </p:nvSpPr>
        <p:spPr>
          <a:xfrm>
            <a:off x="1850349" y="2943807"/>
            <a:ext cx="1363851"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GoogLeNt</a:t>
            </a:r>
            <a:endParaRPr lang="zh-CN" altLang="en-US" dirty="0"/>
          </a:p>
        </p:txBody>
      </p:sp>
      <p:sp>
        <p:nvSpPr>
          <p:cNvPr id="26" name="左大括号 25">
            <a:extLst>
              <a:ext uri="{FF2B5EF4-FFF2-40B4-BE49-F238E27FC236}">
                <a16:creationId xmlns:a16="http://schemas.microsoft.com/office/drawing/2014/main" id="{7246CEC5-DA4F-28D9-1850-692020B2F396}"/>
              </a:ext>
            </a:extLst>
          </p:cNvPr>
          <p:cNvSpPr/>
          <p:nvPr/>
        </p:nvSpPr>
        <p:spPr>
          <a:xfrm>
            <a:off x="1400899" y="1324116"/>
            <a:ext cx="348712" cy="22407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04B10D7-4F9B-2FC8-9A2C-6B5A9328C04D}"/>
              </a:ext>
            </a:extLst>
          </p:cNvPr>
          <p:cNvSpPr/>
          <p:nvPr/>
        </p:nvSpPr>
        <p:spPr>
          <a:xfrm>
            <a:off x="3858422" y="1471803"/>
            <a:ext cx="2458046"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丢弃分类层，将全连接层转为卷积层</a:t>
            </a:r>
          </a:p>
        </p:txBody>
      </p:sp>
      <p:sp>
        <p:nvSpPr>
          <p:cNvPr id="30" name="箭头: 右 29">
            <a:extLst>
              <a:ext uri="{FF2B5EF4-FFF2-40B4-BE49-F238E27FC236}">
                <a16:creationId xmlns:a16="http://schemas.microsoft.com/office/drawing/2014/main" id="{6876F568-C032-B983-39A4-B732AFC8B2F5}"/>
              </a:ext>
            </a:extLst>
          </p:cNvPr>
          <p:cNvSpPr/>
          <p:nvPr/>
        </p:nvSpPr>
        <p:spPr>
          <a:xfrm>
            <a:off x="3315630" y="2284680"/>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E8CCE270-9B90-308F-D1D8-0734F32ECE56}"/>
              </a:ext>
            </a:extLst>
          </p:cNvPr>
          <p:cNvSpPr/>
          <p:nvPr/>
        </p:nvSpPr>
        <p:spPr>
          <a:xfrm>
            <a:off x="6471725" y="2340681"/>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4CF736D-831B-3566-AB65-E1F725FA74A5}"/>
              </a:ext>
            </a:extLst>
          </p:cNvPr>
          <p:cNvSpPr/>
          <p:nvPr/>
        </p:nvSpPr>
        <p:spPr>
          <a:xfrm>
            <a:off x="3858422" y="2700459"/>
            <a:ext cx="2458046"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使用</a:t>
            </a:r>
            <a:r>
              <a:rPr lang="en-US" altLang="zh-CN" dirty="0">
                <a:solidFill>
                  <a:srgbClr val="FF0000"/>
                </a:solidFill>
              </a:rPr>
              <a:t>1*1</a:t>
            </a:r>
            <a:r>
              <a:rPr lang="zh-CN" altLang="en-US" dirty="0">
                <a:solidFill>
                  <a:srgbClr val="FF0000"/>
                </a:solidFill>
              </a:rPr>
              <a:t>卷积核降维到</a:t>
            </a:r>
            <a:r>
              <a:rPr lang="en-US" altLang="zh-CN" dirty="0">
                <a:solidFill>
                  <a:srgbClr val="FF0000"/>
                </a:solidFill>
              </a:rPr>
              <a:t>21</a:t>
            </a:r>
            <a:r>
              <a:rPr lang="zh-CN" altLang="en-US" dirty="0">
                <a:solidFill>
                  <a:srgbClr val="FF0000"/>
                </a:solidFill>
              </a:rPr>
              <a:t>维度</a:t>
            </a:r>
            <a:r>
              <a:rPr lang="en-US" altLang="zh-CN" dirty="0">
                <a:solidFill>
                  <a:srgbClr val="FF0000"/>
                </a:solidFill>
              </a:rPr>
              <a:t>(20</a:t>
            </a:r>
            <a:r>
              <a:rPr lang="zh-CN" altLang="en-US" dirty="0">
                <a:solidFill>
                  <a:srgbClr val="FF0000"/>
                </a:solidFill>
              </a:rPr>
              <a:t>类</a:t>
            </a:r>
            <a:r>
              <a:rPr lang="en-US" altLang="zh-CN" dirty="0">
                <a:solidFill>
                  <a:srgbClr val="FF0000"/>
                </a:solidFill>
              </a:rPr>
              <a:t>+</a:t>
            </a:r>
            <a:r>
              <a:rPr lang="zh-CN" altLang="en-US" dirty="0">
                <a:solidFill>
                  <a:srgbClr val="FF0000"/>
                </a:solidFill>
              </a:rPr>
              <a:t>背景类</a:t>
            </a:r>
            <a:r>
              <a:rPr lang="en-US" altLang="zh-CN" dirty="0">
                <a:solidFill>
                  <a:srgbClr val="FF0000"/>
                </a:solidFill>
              </a:rPr>
              <a:t>)</a:t>
            </a:r>
            <a:endParaRPr lang="zh-CN" altLang="en-US" dirty="0">
              <a:solidFill>
                <a:srgbClr val="FF0000"/>
              </a:solidFill>
            </a:endParaRPr>
          </a:p>
        </p:txBody>
      </p:sp>
      <p:sp>
        <p:nvSpPr>
          <p:cNvPr id="33" name="箭头: 右 32">
            <a:extLst>
              <a:ext uri="{FF2B5EF4-FFF2-40B4-BE49-F238E27FC236}">
                <a16:creationId xmlns:a16="http://schemas.microsoft.com/office/drawing/2014/main" id="{A1CD72BF-A62C-A203-F93C-E79F7B1B1F05}"/>
              </a:ext>
            </a:extLst>
          </p:cNvPr>
          <p:cNvSpPr/>
          <p:nvPr/>
        </p:nvSpPr>
        <p:spPr>
          <a:xfrm>
            <a:off x="9129206" y="2286874"/>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698917DE-60FC-2E1E-58D8-9F3F9C7A4447}"/>
              </a:ext>
            </a:extLst>
          </p:cNvPr>
          <p:cNvSpPr/>
          <p:nvPr/>
        </p:nvSpPr>
        <p:spPr>
          <a:xfrm>
            <a:off x="7055666" y="1460381"/>
            <a:ext cx="1938577"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反卷积</a:t>
            </a:r>
            <a:endParaRPr lang="en-US" altLang="zh-CN" dirty="0">
              <a:solidFill>
                <a:srgbClr val="FF0000"/>
              </a:solidFill>
            </a:endParaRPr>
          </a:p>
          <a:p>
            <a:pPr algn="ctr"/>
            <a:r>
              <a:rPr lang="en-US" altLang="zh-CN" dirty="0">
                <a:solidFill>
                  <a:srgbClr val="FF0000"/>
                </a:solidFill>
              </a:rPr>
              <a:t>(</a:t>
            </a:r>
            <a:r>
              <a:rPr lang="zh-CN" altLang="en-US" dirty="0">
                <a:solidFill>
                  <a:srgbClr val="FF0000"/>
                </a:solidFill>
              </a:rPr>
              <a:t>双线性上采样</a:t>
            </a:r>
            <a:r>
              <a:rPr lang="en-US" altLang="zh-CN" dirty="0">
                <a:solidFill>
                  <a:srgbClr val="FF0000"/>
                </a:solidFill>
              </a:rPr>
              <a:t>)</a:t>
            </a:r>
            <a:endParaRPr lang="zh-CN" altLang="en-US" dirty="0">
              <a:solidFill>
                <a:srgbClr val="FF0000"/>
              </a:solidFill>
            </a:endParaRPr>
          </a:p>
        </p:txBody>
      </p:sp>
      <p:sp>
        <p:nvSpPr>
          <p:cNvPr id="36" name="箭头: 下 35">
            <a:extLst>
              <a:ext uri="{FF2B5EF4-FFF2-40B4-BE49-F238E27FC236}">
                <a16:creationId xmlns:a16="http://schemas.microsoft.com/office/drawing/2014/main" id="{BD67F532-A194-1D63-A36D-729A85A89DA6}"/>
              </a:ext>
            </a:extLst>
          </p:cNvPr>
          <p:cNvSpPr/>
          <p:nvPr/>
        </p:nvSpPr>
        <p:spPr>
          <a:xfrm>
            <a:off x="4889712" y="2356179"/>
            <a:ext cx="292485" cy="2737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AEEC96E-6187-6BEE-790F-F1ACDDF124E3}"/>
              </a:ext>
            </a:extLst>
          </p:cNvPr>
          <p:cNvSpPr/>
          <p:nvPr/>
        </p:nvSpPr>
        <p:spPr>
          <a:xfrm>
            <a:off x="7055666" y="2629899"/>
            <a:ext cx="1938577"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原尺寸大小</a:t>
            </a:r>
            <a:endParaRPr lang="en-US" altLang="zh-CN" dirty="0">
              <a:solidFill>
                <a:srgbClr val="FF0000"/>
              </a:solidFill>
            </a:endParaRPr>
          </a:p>
          <a:p>
            <a:pPr algn="ctr"/>
            <a:r>
              <a:rPr lang="zh-CN" altLang="en-US" dirty="0">
                <a:solidFill>
                  <a:srgbClr val="FF0000"/>
                </a:solidFill>
              </a:rPr>
              <a:t>输出</a:t>
            </a:r>
          </a:p>
        </p:txBody>
      </p:sp>
      <p:sp>
        <p:nvSpPr>
          <p:cNvPr id="40" name="矩形 39">
            <a:extLst>
              <a:ext uri="{FF2B5EF4-FFF2-40B4-BE49-F238E27FC236}">
                <a16:creationId xmlns:a16="http://schemas.microsoft.com/office/drawing/2014/main" id="{4FEC40F7-0874-4AD7-CCF6-6973328D746C}"/>
              </a:ext>
            </a:extLst>
          </p:cNvPr>
          <p:cNvSpPr/>
          <p:nvPr/>
        </p:nvSpPr>
        <p:spPr>
          <a:xfrm>
            <a:off x="9868139" y="1324116"/>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a:t>
            </a:r>
            <a:r>
              <a:rPr lang="en-US" altLang="zh-CN" dirty="0" err="1">
                <a:solidFill>
                  <a:srgbClr val="FFC000"/>
                </a:solidFill>
              </a:rPr>
              <a:t>AlexNet</a:t>
            </a:r>
            <a:endParaRPr lang="zh-CN" altLang="en-US" dirty="0">
              <a:solidFill>
                <a:srgbClr val="FFC000"/>
              </a:solidFill>
            </a:endParaRPr>
          </a:p>
        </p:txBody>
      </p:sp>
      <p:sp>
        <p:nvSpPr>
          <p:cNvPr id="41" name="矩形 40">
            <a:extLst>
              <a:ext uri="{FF2B5EF4-FFF2-40B4-BE49-F238E27FC236}">
                <a16:creationId xmlns:a16="http://schemas.microsoft.com/office/drawing/2014/main" id="{22A96035-3F79-3C8B-1145-D50E2B117428}"/>
              </a:ext>
            </a:extLst>
          </p:cNvPr>
          <p:cNvSpPr/>
          <p:nvPr/>
        </p:nvSpPr>
        <p:spPr>
          <a:xfrm>
            <a:off x="9868832" y="2133961"/>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FCN-VGG16</a:t>
            </a:r>
            <a:endParaRPr lang="zh-CN" altLang="en-US" dirty="0">
              <a:solidFill>
                <a:srgbClr val="FFC000"/>
              </a:solidFill>
            </a:endParaRPr>
          </a:p>
        </p:txBody>
      </p:sp>
      <p:sp>
        <p:nvSpPr>
          <p:cNvPr id="42" name="矩形 41">
            <a:extLst>
              <a:ext uri="{FF2B5EF4-FFF2-40B4-BE49-F238E27FC236}">
                <a16:creationId xmlns:a16="http://schemas.microsoft.com/office/drawing/2014/main" id="{65E13D09-B02A-C6F1-31D7-4F37F32536E3}"/>
              </a:ext>
            </a:extLst>
          </p:cNvPr>
          <p:cNvSpPr/>
          <p:nvPr/>
        </p:nvSpPr>
        <p:spPr>
          <a:xfrm>
            <a:off x="9868139" y="2943807"/>
            <a:ext cx="1363851"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a:t>
            </a:r>
            <a:r>
              <a:rPr lang="en-US" altLang="zh-CN" dirty="0" err="1">
                <a:solidFill>
                  <a:srgbClr val="FFC000"/>
                </a:solidFill>
              </a:rPr>
              <a:t>GoogLeNt</a:t>
            </a:r>
            <a:endParaRPr lang="zh-CN" altLang="en-US" dirty="0">
              <a:solidFill>
                <a:srgbClr val="FFC000"/>
              </a:solidFill>
            </a:endParaRPr>
          </a:p>
        </p:txBody>
      </p:sp>
      <p:sp>
        <p:nvSpPr>
          <p:cNvPr id="43" name="箭头: 下 42">
            <a:extLst>
              <a:ext uri="{FF2B5EF4-FFF2-40B4-BE49-F238E27FC236}">
                <a16:creationId xmlns:a16="http://schemas.microsoft.com/office/drawing/2014/main" id="{A5414B40-4615-B52A-EF37-5CDEB3253C1D}"/>
              </a:ext>
            </a:extLst>
          </p:cNvPr>
          <p:cNvSpPr/>
          <p:nvPr/>
        </p:nvSpPr>
        <p:spPr>
          <a:xfrm>
            <a:off x="7917373" y="2301936"/>
            <a:ext cx="292485" cy="2737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3C809A14-0F04-4B54-B343-811752DE9547}"/>
              </a:ext>
            </a:extLst>
          </p:cNvPr>
          <p:cNvPicPr>
            <a:picLocks noChangeAspect="1"/>
          </p:cNvPicPr>
          <p:nvPr/>
        </p:nvPicPr>
        <p:blipFill>
          <a:blip r:embed="rId4"/>
          <a:stretch>
            <a:fillRect/>
          </a:stretch>
        </p:blipFill>
        <p:spPr>
          <a:xfrm>
            <a:off x="215853" y="3900743"/>
            <a:ext cx="6703866" cy="2616994"/>
          </a:xfrm>
          <a:prstGeom prst="rect">
            <a:avLst/>
          </a:prstGeom>
        </p:spPr>
      </p:pic>
      <p:sp>
        <p:nvSpPr>
          <p:cNvPr id="20" name="文本框 19">
            <a:extLst>
              <a:ext uri="{FF2B5EF4-FFF2-40B4-BE49-F238E27FC236}">
                <a16:creationId xmlns:a16="http://schemas.microsoft.com/office/drawing/2014/main" id="{E0898C2C-D6F3-44FE-BA7D-3C137D2B482F}"/>
              </a:ext>
            </a:extLst>
          </p:cNvPr>
          <p:cNvSpPr txBox="1"/>
          <p:nvPr/>
        </p:nvSpPr>
        <p:spPr>
          <a:xfrm>
            <a:off x="6634325" y="4202771"/>
            <a:ext cx="5505450" cy="1712135"/>
          </a:xfrm>
          <a:prstGeom prst="rect">
            <a:avLst/>
          </a:prstGeom>
          <a:noFill/>
        </p:spPr>
        <p:txBody>
          <a:bodyPr wrap="square" rtlCol="0">
            <a:spAutoFit/>
          </a:bodyPr>
          <a:lstStyle/>
          <a:p>
            <a:pPr>
              <a:lnSpc>
                <a:spcPct val="150000"/>
              </a:lnSpc>
            </a:pPr>
            <a:r>
              <a:rPr lang="en-US" altLang="zh-CN" dirty="0"/>
              <a:t> </a:t>
            </a:r>
            <a:r>
              <a:rPr lang="zh-CN" altLang="en-US" dirty="0">
                <a:solidFill>
                  <a:srgbClr val="FF0000"/>
                </a:solidFill>
              </a:rPr>
              <a:t>仅仅是简单的</a:t>
            </a:r>
            <a:r>
              <a:rPr lang="en-US" altLang="zh-CN" dirty="0">
                <a:solidFill>
                  <a:srgbClr val="FF0000"/>
                </a:solidFill>
              </a:rPr>
              <a:t>FCN-32S</a:t>
            </a:r>
            <a:r>
              <a:rPr lang="zh-CN" altLang="en-US" dirty="0">
                <a:solidFill>
                  <a:srgbClr val="FF0000"/>
                </a:solidFill>
              </a:rPr>
              <a:t>版本，其分割效果十分可观</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验证了</a:t>
            </a:r>
            <a:r>
              <a:rPr lang="en-US" altLang="zh-CN" dirty="0"/>
              <a:t>FCN</a:t>
            </a:r>
            <a:r>
              <a:rPr lang="zh-CN" altLang="en-US" dirty="0"/>
              <a:t>化分类网络进行语义分割可行</a:t>
            </a:r>
            <a:endParaRPr lang="en-US" altLang="zh-CN" dirty="0"/>
          </a:p>
          <a:p>
            <a:pPr marL="285750" indent="-285750">
              <a:lnSpc>
                <a:spcPct val="150000"/>
              </a:lnSpc>
              <a:buFont typeface="Wingdings" panose="05000000000000000000" pitchFamily="2" charset="2"/>
              <a:buChar char="l"/>
            </a:pPr>
            <a:r>
              <a:rPr lang="en-US" altLang="zh-CN" dirty="0"/>
              <a:t>FCN-32S</a:t>
            </a:r>
            <a:r>
              <a:rPr lang="zh-CN" altLang="en-US" dirty="0"/>
              <a:t>版本也能有最先进分割的</a:t>
            </a:r>
            <a:r>
              <a:rPr lang="en-US" altLang="zh-CN" dirty="0"/>
              <a:t>75%</a:t>
            </a:r>
            <a:r>
              <a:rPr lang="zh-CN" altLang="en-US" dirty="0"/>
              <a:t>性能</a:t>
            </a:r>
            <a:endParaRPr lang="en-US" altLang="zh-CN" dirty="0"/>
          </a:p>
          <a:p>
            <a:pPr marL="285750" indent="-285750">
              <a:lnSpc>
                <a:spcPct val="150000"/>
              </a:lnSpc>
              <a:buFont typeface="Wingdings" panose="05000000000000000000" pitchFamily="2" charset="2"/>
              <a:buChar char="l"/>
            </a:pPr>
            <a:r>
              <a:rPr lang="zh-CN" altLang="en-US" dirty="0"/>
              <a:t>推理速度快</a:t>
            </a:r>
          </a:p>
        </p:txBody>
      </p:sp>
    </p:spTree>
    <p:extLst>
      <p:ext uri="{BB962C8B-B14F-4D97-AF65-F5344CB8AC3E}">
        <p14:creationId xmlns:p14="http://schemas.microsoft.com/office/powerpoint/2010/main" val="406102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15731"/>
            <a:ext cx="11940390" cy="502269"/>
            <a:chOff x="0" y="115731"/>
            <a:chExt cx="11940390" cy="502269"/>
          </a:xfrm>
        </p:grpSpPr>
        <p:grpSp>
          <p:nvGrpSpPr>
            <p:cNvPr id="2" name="组合 1"/>
            <p:cNvGrpSpPr/>
            <p:nvPr/>
          </p:nvGrpSpPr>
          <p:grpSpPr>
            <a:xfrm>
              <a:off x="0" y="115731"/>
              <a:ext cx="9666514" cy="462466"/>
              <a:chOff x="0" y="208094"/>
              <a:chExt cx="9666514" cy="462466"/>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9863" y="208094"/>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3 FCN</a:t>
                </a:r>
                <a:r>
                  <a:rPr lang="zh-CN" altLang="en-US" sz="2400" b="1" dirty="0">
                    <a:latin typeface="黑体" panose="02010609060101010101" pitchFamily="49" charset="-122"/>
                    <a:ea typeface="黑体" panose="02010609060101010101" pitchFamily="49" charset="-122"/>
                  </a:rPr>
                  <a:t>性能对比实验</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135D9E50-A973-A0DE-5293-B2AC18AE2212}"/>
              </a:ext>
            </a:extLst>
          </p:cNvPr>
          <p:cNvSpPr txBox="1"/>
          <p:nvPr/>
        </p:nvSpPr>
        <p:spPr>
          <a:xfrm>
            <a:off x="59769" y="806192"/>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二、</a:t>
            </a:r>
            <a:r>
              <a:rPr lang="en-US" altLang="zh-CN" dirty="0">
                <a:latin typeface="黑体" panose="02010609060101010101" pitchFamily="49" charset="-122"/>
                <a:ea typeface="黑体" panose="02010609060101010101" pitchFamily="49" charset="-122"/>
              </a:rPr>
              <a:t>FCN-32s,FCN-16s,FCN-8s</a:t>
            </a:r>
            <a:r>
              <a:rPr lang="zh-CN" altLang="en-US" dirty="0">
                <a:latin typeface="黑体" panose="02010609060101010101" pitchFamily="49" charset="-122"/>
                <a:ea typeface="黑体" panose="02010609060101010101" pitchFamily="49" charset="-122"/>
              </a:rPr>
              <a:t>性能对比</a:t>
            </a:r>
          </a:p>
        </p:txBody>
      </p:sp>
      <p:pic>
        <p:nvPicPr>
          <p:cNvPr id="21" name="图片 20">
            <a:extLst>
              <a:ext uri="{FF2B5EF4-FFF2-40B4-BE49-F238E27FC236}">
                <a16:creationId xmlns:a16="http://schemas.microsoft.com/office/drawing/2014/main" id="{EA547F6A-0C1C-49C5-BC44-736E0D51F102}"/>
              </a:ext>
            </a:extLst>
          </p:cNvPr>
          <p:cNvPicPr>
            <a:picLocks noChangeAspect="1"/>
          </p:cNvPicPr>
          <p:nvPr/>
        </p:nvPicPr>
        <p:blipFill rotWithShape="1">
          <a:blip r:embed="rId4"/>
          <a:srcRect t="3624"/>
          <a:stretch/>
        </p:blipFill>
        <p:spPr>
          <a:xfrm>
            <a:off x="208390" y="1273068"/>
            <a:ext cx="6080858" cy="3469549"/>
          </a:xfrm>
          <a:prstGeom prst="rect">
            <a:avLst/>
          </a:prstGeom>
        </p:spPr>
      </p:pic>
      <p:pic>
        <p:nvPicPr>
          <p:cNvPr id="27" name="图片 26">
            <a:extLst>
              <a:ext uri="{FF2B5EF4-FFF2-40B4-BE49-F238E27FC236}">
                <a16:creationId xmlns:a16="http://schemas.microsoft.com/office/drawing/2014/main" id="{75A16992-27A7-4FA0-92AE-E143DAAA1B68}"/>
              </a:ext>
            </a:extLst>
          </p:cNvPr>
          <p:cNvPicPr>
            <a:picLocks noChangeAspect="1"/>
          </p:cNvPicPr>
          <p:nvPr/>
        </p:nvPicPr>
        <p:blipFill>
          <a:blip r:embed="rId5"/>
          <a:stretch>
            <a:fillRect/>
          </a:stretch>
        </p:blipFill>
        <p:spPr>
          <a:xfrm>
            <a:off x="6096000" y="1273068"/>
            <a:ext cx="5976000" cy="2862366"/>
          </a:xfrm>
          <a:prstGeom prst="rect">
            <a:avLst/>
          </a:prstGeom>
        </p:spPr>
      </p:pic>
      <p:sp>
        <p:nvSpPr>
          <p:cNvPr id="28" name="文本框 27">
            <a:extLst>
              <a:ext uri="{FF2B5EF4-FFF2-40B4-BE49-F238E27FC236}">
                <a16:creationId xmlns:a16="http://schemas.microsoft.com/office/drawing/2014/main" id="{20322B3D-4702-4032-9EE1-1675487F257F}"/>
              </a:ext>
            </a:extLst>
          </p:cNvPr>
          <p:cNvSpPr txBox="1"/>
          <p:nvPr/>
        </p:nvSpPr>
        <p:spPr>
          <a:xfrm>
            <a:off x="199170" y="4886177"/>
            <a:ext cx="5365750"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结果图中</a:t>
            </a:r>
            <a:r>
              <a:rPr lang="en-US" altLang="zh-CN" dirty="0"/>
              <a:t>FCN-8S</a:t>
            </a:r>
            <a:r>
              <a:rPr lang="zh-CN" altLang="en-US" dirty="0"/>
              <a:t>效果最好</a:t>
            </a:r>
            <a:endParaRPr lang="en-US" altLang="zh-CN" dirty="0"/>
          </a:p>
          <a:p>
            <a:pPr marL="285750" indent="-285750">
              <a:lnSpc>
                <a:spcPct val="150000"/>
              </a:lnSpc>
              <a:buFont typeface="Wingdings" panose="05000000000000000000" pitchFamily="2" charset="2"/>
              <a:buChar char="l"/>
            </a:pPr>
            <a:r>
              <a:rPr lang="en-US" altLang="zh-CN" dirty="0"/>
              <a:t>FCN-8S</a:t>
            </a:r>
            <a:r>
              <a:rPr lang="zh-CN" altLang="en-US" dirty="0"/>
              <a:t>细节最丰富</a:t>
            </a:r>
            <a:endParaRPr lang="en-US" altLang="zh-CN" dirty="0"/>
          </a:p>
        </p:txBody>
      </p:sp>
      <p:sp>
        <p:nvSpPr>
          <p:cNvPr id="44" name="文本框 43">
            <a:extLst>
              <a:ext uri="{FF2B5EF4-FFF2-40B4-BE49-F238E27FC236}">
                <a16:creationId xmlns:a16="http://schemas.microsoft.com/office/drawing/2014/main" id="{FD8E0A16-A80B-44F2-8951-C7E87A4ACC13}"/>
              </a:ext>
            </a:extLst>
          </p:cNvPr>
          <p:cNvSpPr txBox="1"/>
          <p:nvPr/>
        </p:nvSpPr>
        <p:spPr>
          <a:xfrm>
            <a:off x="6096000" y="4397890"/>
            <a:ext cx="6015880"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t>FCN-8S</a:t>
            </a:r>
            <a:r>
              <a:rPr lang="zh-CN" altLang="en-US" dirty="0"/>
              <a:t>数值表现也最好</a:t>
            </a:r>
            <a:endParaRPr lang="en-US" altLang="zh-CN" dirty="0"/>
          </a:p>
          <a:p>
            <a:pPr marL="285750" indent="-285750">
              <a:lnSpc>
                <a:spcPct val="150000"/>
              </a:lnSpc>
              <a:buFont typeface="Wingdings" panose="05000000000000000000" pitchFamily="2" charset="2"/>
              <a:buChar char="l"/>
            </a:pPr>
            <a:r>
              <a:rPr lang="zh-CN" altLang="en-US" dirty="0"/>
              <a:t>只微调最终的分类层，其效果不如对整个网络进行微调</a:t>
            </a:r>
            <a:endParaRPr lang="en-US" altLang="zh-CN" dirty="0"/>
          </a:p>
          <a:p>
            <a:pPr marL="285750" indent="-285750">
              <a:lnSpc>
                <a:spcPct val="150000"/>
              </a:lnSpc>
              <a:buFont typeface="Wingdings" panose="05000000000000000000" pitchFamily="2" charset="2"/>
              <a:buChar char="l"/>
            </a:pPr>
            <a:r>
              <a:rPr lang="zh-CN" altLang="en-US" dirty="0"/>
              <a:t>达到预期，不再融合更低级的特征层</a:t>
            </a:r>
            <a:endParaRPr lang="en-US" altLang="zh-CN" dirty="0"/>
          </a:p>
        </p:txBody>
      </p:sp>
    </p:spTree>
    <p:extLst>
      <p:ext uri="{BB962C8B-B14F-4D97-AF65-F5344CB8AC3E}">
        <p14:creationId xmlns:p14="http://schemas.microsoft.com/office/powerpoint/2010/main" val="239601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53B80C1D-A1E9-4422-B08B-F6BD4B8D9DE1}"/>
              </a:ext>
            </a:extLst>
          </p:cNvPr>
          <p:cNvPicPr>
            <a:picLocks noChangeAspect="1"/>
          </p:cNvPicPr>
          <p:nvPr/>
        </p:nvPicPr>
        <p:blipFill>
          <a:blip r:embed="rId3"/>
          <a:stretch>
            <a:fillRect/>
          </a:stretch>
        </p:blipFill>
        <p:spPr>
          <a:xfrm>
            <a:off x="7087329" y="577395"/>
            <a:ext cx="4700758" cy="6173921"/>
          </a:xfrm>
          <a:prstGeom prst="rect">
            <a:avLst/>
          </a:prstGeom>
        </p:spPr>
      </p:pic>
      <p:grpSp>
        <p:nvGrpSpPr>
          <p:cNvPr id="16" name="组合 15">
            <a:extLst>
              <a:ext uri="{FF2B5EF4-FFF2-40B4-BE49-F238E27FC236}">
                <a16:creationId xmlns:a16="http://schemas.microsoft.com/office/drawing/2014/main" id="{9452B2F4-E087-4F81-B7D3-49C44A5EC9BA}"/>
              </a:ext>
            </a:extLst>
          </p:cNvPr>
          <p:cNvGrpSpPr/>
          <p:nvPr/>
        </p:nvGrpSpPr>
        <p:grpSpPr>
          <a:xfrm>
            <a:off x="0" y="115731"/>
            <a:ext cx="11940390" cy="502269"/>
            <a:chOff x="0" y="115731"/>
            <a:chExt cx="11940390" cy="502269"/>
          </a:xfrm>
        </p:grpSpPr>
        <p:grpSp>
          <p:nvGrpSpPr>
            <p:cNvPr id="2" name="组合 1"/>
            <p:cNvGrpSpPr/>
            <p:nvPr/>
          </p:nvGrpSpPr>
          <p:grpSpPr>
            <a:xfrm>
              <a:off x="0" y="115731"/>
              <a:ext cx="9666514" cy="462466"/>
              <a:chOff x="0" y="208094"/>
              <a:chExt cx="9666514" cy="462466"/>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9863" y="208094"/>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3 FCN</a:t>
                </a:r>
                <a:r>
                  <a:rPr lang="zh-CN" altLang="en-US" sz="2400" b="1" dirty="0">
                    <a:latin typeface="黑体" panose="02010609060101010101" pitchFamily="49" charset="-122"/>
                    <a:ea typeface="黑体" panose="02010609060101010101" pitchFamily="49" charset="-122"/>
                  </a:rPr>
                  <a:t>性能对比实验</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5" name="文本框 14">
            <a:extLst>
              <a:ext uri="{FF2B5EF4-FFF2-40B4-BE49-F238E27FC236}">
                <a16:creationId xmlns:a16="http://schemas.microsoft.com/office/drawing/2014/main" id="{135D9E50-A973-A0DE-5293-B2AC18AE2212}"/>
              </a:ext>
            </a:extLst>
          </p:cNvPr>
          <p:cNvSpPr txBox="1"/>
          <p:nvPr/>
        </p:nvSpPr>
        <p:spPr>
          <a:xfrm>
            <a:off x="59769" y="806192"/>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三、</a:t>
            </a:r>
            <a:r>
              <a:rPr lang="en-US" altLang="zh-CN" dirty="0">
                <a:latin typeface="黑体" panose="02010609060101010101" pitchFamily="49" charset="-122"/>
                <a:ea typeface="黑体" panose="02010609060101010101" pitchFamily="49" charset="-122"/>
              </a:rPr>
              <a:t>PASCAL VOC</a:t>
            </a:r>
            <a:r>
              <a:rPr lang="zh-CN" altLang="en-US" dirty="0">
                <a:latin typeface="黑体" panose="02010609060101010101" pitchFamily="49" charset="-122"/>
                <a:ea typeface="黑体" panose="02010609060101010101" pitchFamily="49" charset="-122"/>
              </a:rPr>
              <a:t>语义分割性能对比</a:t>
            </a:r>
          </a:p>
        </p:txBody>
      </p:sp>
      <p:pic>
        <p:nvPicPr>
          <p:cNvPr id="18" name="图片 17">
            <a:extLst>
              <a:ext uri="{FF2B5EF4-FFF2-40B4-BE49-F238E27FC236}">
                <a16:creationId xmlns:a16="http://schemas.microsoft.com/office/drawing/2014/main" id="{44800318-CDEA-4999-A8CA-F955E01E0CB9}"/>
              </a:ext>
            </a:extLst>
          </p:cNvPr>
          <p:cNvPicPr>
            <a:picLocks noChangeAspect="1"/>
          </p:cNvPicPr>
          <p:nvPr/>
        </p:nvPicPr>
        <p:blipFill>
          <a:blip r:embed="rId5"/>
          <a:stretch>
            <a:fillRect/>
          </a:stretch>
        </p:blipFill>
        <p:spPr>
          <a:xfrm>
            <a:off x="208390" y="1250882"/>
            <a:ext cx="6858352" cy="2629035"/>
          </a:xfrm>
          <a:prstGeom prst="rect">
            <a:avLst/>
          </a:prstGeom>
        </p:spPr>
      </p:pic>
      <p:sp>
        <p:nvSpPr>
          <p:cNvPr id="22" name="文本框 21">
            <a:extLst>
              <a:ext uri="{FF2B5EF4-FFF2-40B4-BE49-F238E27FC236}">
                <a16:creationId xmlns:a16="http://schemas.microsoft.com/office/drawing/2014/main" id="{FDAFF5A5-CC0F-4B4B-9A45-06E3F50D2C66}"/>
              </a:ext>
            </a:extLst>
          </p:cNvPr>
          <p:cNvSpPr txBox="1"/>
          <p:nvPr/>
        </p:nvSpPr>
        <p:spPr>
          <a:xfrm>
            <a:off x="314373" y="4112591"/>
            <a:ext cx="6752369" cy="254313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分割精度显著提升</a:t>
            </a:r>
            <a:r>
              <a:rPr lang="en-US" altLang="zh-CN" dirty="0"/>
              <a:t>(20%)</a:t>
            </a:r>
          </a:p>
          <a:p>
            <a:pPr marL="285750" indent="-285750">
              <a:lnSpc>
                <a:spcPct val="150000"/>
              </a:lnSpc>
              <a:buFont typeface="Wingdings" panose="05000000000000000000" pitchFamily="2" charset="2"/>
              <a:buChar char="l"/>
            </a:pPr>
            <a:r>
              <a:rPr lang="zh-CN" altLang="en-US" dirty="0"/>
              <a:t>推理时间大大缩短</a:t>
            </a:r>
            <a:endParaRPr lang="en-US" altLang="zh-CN" dirty="0"/>
          </a:p>
          <a:p>
            <a:pPr marL="285750" indent="-285750">
              <a:lnSpc>
                <a:spcPct val="150000"/>
              </a:lnSpc>
              <a:buFont typeface="Wingdings" panose="05000000000000000000" pitchFamily="2" charset="2"/>
              <a:buChar char="l"/>
            </a:pPr>
            <a:r>
              <a:rPr lang="zh-CN" altLang="en-US" dirty="0"/>
              <a:t>图中第一行：细节信息构建效果好</a:t>
            </a:r>
            <a:endParaRPr lang="en-US" altLang="zh-CN" dirty="0"/>
          </a:p>
          <a:p>
            <a:pPr marL="285750" indent="-285750">
              <a:lnSpc>
                <a:spcPct val="150000"/>
              </a:lnSpc>
              <a:buFont typeface="Wingdings" panose="05000000000000000000" pitchFamily="2" charset="2"/>
              <a:buChar char="l"/>
            </a:pPr>
            <a:r>
              <a:rPr lang="zh-CN" altLang="en-US" dirty="0"/>
              <a:t>图中第二行：图像上相交的物体仍能分割出来</a:t>
            </a:r>
            <a:endParaRPr lang="en-US" altLang="zh-CN" dirty="0"/>
          </a:p>
          <a:p>
            <a:pPr marL="285750" indent="-285750">
              <a:lnSpc>
                <a:spcPct val="150000"/>
              </a:lnSpc>
              <a:buFont typeface="Wingdings" panose="05000000000000000000" pitchFamily="2" charset="2"/>
              <a:buChar char="l"/>
            </a:pPr>
            <a:r>
              <a:rPr lang="zh-CN" altLang="en-US" dirty="0"/>
              <a:t>图中第三行：对遮挡阻塞鲁棒</a:t>
            </a:r>
            <a:endParaRPr lang="en-US" altLang="zh-CN" dirty="0"/>
          </a:p>
          <a:p>
            <a:pPr marL="285750" indent="-285750">
              <a:lnSpc>
                <a:spcPct val="150000"/>
              </a:lnSpc>
              <a:buFont typeface="Wingdings" panose="05000000000000000000" pitchFamily="2" charset="2"/>
              <a:buChar char="l"/>
            </a:pPr>
            <a:r>
              <a:rPr lang="zh-CN" altLang="en-US" dirty="0"/>
              <a:t>图中第四行：将救生衣识别为人的失败案例</a:t>
            </a:r>
            <a:endParaRPr lang="en-US" altLang="zh-CN" dirty="0"/>
          </a:p>
        </p:txBody>
      </p:sp>
    </p:spTree>
    <p:extLst>
      <p:ext uri="{BB962C8B-B14F-4D97-AF65-F5344CB8AC3E}">
        <p14:creationId xmlns:p14="http://schemas.microsoft.com/office/powerpoint/2010/main" val="191367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15731"/>
            <a:ext cx="11940390" cy="502269"/>
            <a:chOff x="0" y="115731"/>
            <a:chExt cx="11940390" cy="502269"/>
          </a:xfrm>
        </p:grpSpPr>
        <p:grpSp>
          <p:nvGrpSpPr>
            <p:cNvPr id="2" name="组合 1"/>
            <p:cNvGrpSpPr/>
            <p:nvPr/>
          </p:nvGrpSpPr>
          <p:grpSpPr>
            <a:xfrm>
              <a:off x="0" y="115731"/>
              <a:ext cx="9666514" cy="462466"/>
              <a:chOff x="0" y="208094"/>
              <a:chExt cx="9666514" cy="462466"/>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9863" y="208094"/>
                <a:ext cx="410436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补充</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7" name="文本框 16">
            <a:extLst>
              <a:ext uri="{FF2B5EF4-FFF2-40B4-BE49-F238E27FC236}">
                <a16:creationId xmlns:a16="http://schemas.microsoft.com/office/drawing/2014/main" id="{1D8DA0CB-D75B-44DE-BD2B-C6E6C285908C}"/>
              </a:ext>
            </a:extLst>
          </p:cNvPr>
          <p:cNvSpPr txBox="1"/>
          <p:nvPr/>
        </p:nvSpPr>
        <p:spPr>
          <a:xfrm>
            <a:off x="208390" y="715890"/>
            <a:ext cx="11186160" cy="881139"/>
          </a:xfrm>
          <a:prstGeom prst="rect">
            <a:avLst/>
          </a:prstGeom>
          <a:noFill/>
        </p:spPr>
        <p:txBody>
          <a:bodyPr wrap="square" rtlCol="0">
            <a:spAutoFit/>
          </a:bodyPr>
          <a:lstStyle/>
          <a:p>
            <a:pPr>
              <a:lnSpc>
                <a:spcPct val="15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作者使用整张图像进行训练而不是与分类相似使用</a:t>
            </a:r>
            <a:r>
              <a:rPr lang="en-US" altLang="zh-CN" dirty="0" err="1">
                <a:latin typeface="黑体" panose="02010609060101010101" pitchFamily="49" charset="-122"/>
                <a:ea typeface="黑体" panose="02010609060101010101" pitchFamily="49" charset="-122"/>
              </a:rPr>
              <a:t>pathc</a:t>
            </a:r>
            <a:r>
              <a:rPr lang="zh-CN" altLang="en-US" dirty="0">
                <a:latin typeface="黑体" panose="02010609060101010101" pitchFamily="49" charset="-122"/>
                <a:ea typeface="黑体" panose="02010609060101010101" pitchFamily="49" charset="-122"/>
              </a:rPr>
              <a:t>训练：</a:t>
            </a:r>
            <a:r>
              <a:rPr lang="en-US" altLang="zh-CN" dirty="0" err="1">
                <a:latin typeface="黑体" panose="02010609060101010101" pitchFamily="49" charset="-122"/>
                <a:ea typeface="黑体" panose="02010609060101010101" pitchFamily="49" charset="-122"/>
              </a:rPr>
              <a:t>Patchwise</a:t>
            </a:r>
            <a:r>
              <a:rPr lang="en-US" altLang="zh-CN" dirty="0">
                <a:latin typeface="黑体" panose="02010609060101010101" pitchFamily="49" charset="-122"/>
                <a:ea typeface="黑体" panose="02010609060101010101" pitchFamily="49" charset="-122"/>
              </a:rPr>
              <a:t> training</a:t>
            </a:r>
            <a:r>
              <a:rPr lang="zh-CN" altLang="en-US" dirty="0">
                <a:latin typeface="黑体" panose="02010609060101010101" pitchFamily="49" charset="-122"/>
                <a:ea typeface="黑体" panose="02010609060101010101" pitchFamily="49" charset="-122"/>
              </a:rPr>
              <a:t>重复图块多，效率低，与整张图像进行训练时，其结果都收敛但是整张图像的训练速度更快</a:t>
            </a:r>
          </a:p>
        </p:txBody>
      </p:sp>
      <p:pic>
        <p:nvPicPr>
          <p:cNvPr id="21" name="图片 20">
            <a:extLst>
              <a:ext uri="{FF2B5EF4-FFF2-40B4-BE49-F238E27FC236}">
                <a16:creationId xmlns:a16="http://schemas.microsoft.com/office/drawing/2014/main" id="{8FF4C5AB-E132-433D-B775-1FE8C177B8BB}"/>
              </a:ext>
            </a:extLst>
          </p:cNvPr>
          <p:cNvPicPr>
            <a:picLocks noChangeAspect="1"/>
          </p:cNvPicPr>
          <p:nvPr/>
        </p:nvPicPr>
        <p:blipFill>
          <a:blip r:embed="rId4"/>
          <a:stretch>
            <a:fillRect/>
          </a:stretch>
        </p:blipFill>
        <p:spPr>
          <a:xfrm>
            <a:off x="2616027" y="1597029"/>
            <a:ext cx="6731346" cy="4629388"/>
          </a:xfrm>
          <a:prstGeom prst="rect">
            <a:avLst/>
          </a:prstGeom>
        </p:spPr>
      </p:pic>
    </p:spTree>
    <p:extLst>
      <p:ext uri="{BB962C8B-B14F-4D97-AF65-F5344CB8AC3E}">
        <p14:creationId xmlns:p14="http://schemas.microsoft.com/office/powerpoint/2010/main" val="1149551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15731"/>
            <a:ext cx="11940390" cy="502269"/>
            <a:chOff x="0" y="115731"/>
            <a:chExt cx="11940390" cy="502269"/>
          </a:xfrm>
        </p:grpSpPr>
        <p:grpSp>
          <p:nvGrpSpPr>
            <p:cNvPr id="2" name="组合 1"/>
            <p:cNvGrpSpPr/>
            <p:nvPr/>
          </p:nvGrpSpPr>
          <p:grpSpPr>
            <a:xfrm>
              <a:off x="0" y="115731"/>
              <a:ext cx="9666514" cy="462466"/>
              <a:chOff x="0" y="208094"/>
              <a:chExt cx="9666514" cy="462466"/>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9863" y="208094"/>
                <a:ext cx="410436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补充</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7" name="文本框 16">
            <a:extLst>
              <a:ext uri="{FF2B5EF4-FFF2-40B4-BE49-F238E27FC236}">
                <a16:creationId xmlns:a16="http://schemas.microsoft.com/office/drawing/2014/main" id="{1D8DA0CB-D75B-44DE-BD2B-C6E6C285908C}"/>
              </a:ext>
            </a:extLst>
          </p:cNvPr>
          <p:cNvSpPr txBox="1"/>
          <p:nvPr/>
        </p:nvSpPr>
        <p:spPr>
          <a:xfrm>
            <a:off x="208390" y="963395"/>
            <a:ext cx="11186160" cy="3247492"/>
          </a:xfrm>
          <a:prstGeom prst="rect">
            <a:avLst/>
          </a:prstGeom>
          <a:noFill/>
        </p:spPr>
        <p:txBody>
          <a:bodyPr wrap="square" rtlCol="0">
            <a:spAutoFit/>
          </a:bodyPr>
          <a:lstStyle/>
          <a:p>
            <a:pPr>
              <a:lnSpc>
                <a:spcPct val="30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作者尝试了</a:t>
            </a:r>
            <a:r>
              <a:rPr lang="en-US" altLang="zh-CN" dirty="0">
                <a:latin typeface="黑体" panose="02010609060101010101" pitchFamily="49" charset="-122"/>
                <a:ea typeface="黑体" panose="02010609060101010101" pitchFamily="49" charset="-122"/>
              </a:rPr>
              <a:t>Shift-and-stitch</a:t>
            </a:r>
            <a:r>
              <a:rPr lang="zh-CN" altLang="en-US" dirty="0">
                <a:latin typeface="黑体" panose="02010609060101010101" pitchFamily="49" charset="-122"/>
                <a:ea typeface="黑体" panose="02010609060101010101" pitchFamily="49" charset="-122"/>
              </a:rPr>
              <a:t>策略，替换反卷积步骤，实现上采样。但这种</a:t>
            </a:r>
            <a:r>
              <a:rPr lang="en-US" altLang="zh-CN" dirty="0">
                <a:latin typeface="黑体" panose="02010609060101010101" pitchFamily="49" charset="-122"/>
                <a:ea typeface="黑体" panose="02010609060101010101" pitchFamily="49" charset="-122"/>
              </a:rPr>
              <a:t>shift-and-stitch</a:t>
            </a:r>
            <a:r>
              <a:rPr lang="zh-CN" altLang="en-US" dirty="0">
                <a:latin typeface="黑体" panose="02010609060101010101" pitchFamily="49" charset="-122"/>
                <a:ea typeface="黑体" panose="02010609060101010101" pitchFamily="49" charset="-122"/>
              </a:rPr>
              <a:t>方法与图像缩放的比例</a:t>
            </a:r>
            <a:r>
              <a:rPr lang="en-US" altLang="zh-CN" dirty="0">
                <a:latin typeface="黑体" panose="02010609060101010101" pitchFamily="49" charset="-122"/>
                <a:ea typeface="黑体" panose="02010609060101010101" pitchFamily="49" charset="-122"/>
              </a:rPr>
              <a:t>f</a:t>
            </a:r>
            <a:r>
              <a:rPr lang="zh-CN" altLang="en-US" dirty="0">
                <a:latin typeface="黑体" panose="02010609060101010101" pitchFamily="49" charset="-122"/>
                <a:ea typeface="黑体" panose="02010609060101010101" pitchFamily="49" charset="-122"/>
              </a:rPr>
              <a:t>有关系，需要将网络输入扩大至</a:t>
            </a:r>
            <a:r>
              <a:rPr lang="en-US" altLang="zh-CN" dirty="0">
                <a:latin typeface="黑体" panose="02010609060101010101" pitchFamily="49" charset="-122"/>
                <a:ea typeface="黑体" panose="02010609060101010101" pitchFamily="49" charset="-122"/>
              </a:rPr>
              <a:t>f</a:t>
            </a:r>
            <a:r>
              <a:rPr lang="en-US" altLang="zh-CN" baseline="30000"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倍，这种方法成本太高</a:t>
            </a:r>
            <a:endParaRPr lang="en-US" altLang="zh-CN" dirty="0">
              <a:latin typeface="黑体" panose="02010609060101010101" pitchFamily="49" charset="-122"/>
              <a:ea typeface="黑体" panose="02010609060101010101" pitchFamily="49" charset="-122"/>
            </a:endParaRPr>
          </a:p>
          <a:p>
            <a:pPr>
              <a:lnSpc>
                <a:spcPct val="30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作者在</a:t>
            </a:r>
            <a:r>
              <a:rPr lang="en-US" altLang="zh-CN" dirty="0">
                <a:latin typeface="黑体" panose="02010609060101010101" pitchFamily="49" charset="-122"/>
                <a:ea typeface="黑体" panose="02010609060101010101" pitchFamily="49" charset="-122"/>
              </a:rPr>
              <a:t>NYUDv2,</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SIFT Flow</a:t>
            </a:r>
            <a:r>
              <a:rPr lang="zh-CN" altLang="en-US" dirty="0">
                <a:latin typeface="黑体" panose="02010609060101010101" pitchFamily="49" charset="-122"/>
                <a:ea typeface="黑体" panose="02010609060101010101" pitchFamily="49" charset="-122"/>
              </a:rPr>
              <a:t>两个数据集同样做了实验，实验结果</a:t>
            </a:r>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没有具体介绍</a:t>
            </a:r>
            <a:endParaRPr lang="en-US" altLang="zh-CN" dirty="0">
              <a:latin typeface="黑体" panose="02010609060101010101" pitchFamily="49" charset="-122"/>
              <a:ea typeface="黑体" panose="02010609060101010101" pitchFamily="49" charset="-122"/>
            </a:endParaRPr>
          </a:p>
          <a:p>
            <a:pPr>
              <a:lnSpc>
                <a:spcPct val="300000"/>
              </a:lnSpc>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没有具体介绍实验实现细节，详细参考论文</a:t>
            </a:r>
          </a:p>
        </p:txBody>
      </p:sp>
    </p:spTree>
    <p:extLst>
      <p:ext uri="{BB962C8B-B14F-4D97-AF65-F5344CB8AC3E}">
        <p14:creationId xmlns:p14="http://schemas.microsoft.com/office/powerpoint/2010/main" val="123006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4" name="雷锋PPT网www.lfppt.com"/>
          <p:cNvSpPr/>
          <p:nvPr/>
        </p:nvSpPr>
        <p:spPr>
          <a:xfrm>
            <a:off x="3820160" y="0"/>
            <a:ext cx="837184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26920" y="1115775"/>
            <a:ext cx="7752080" cy="359664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26920" y="1115775"/>
            <a:ext cx="1793240" cy="35966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81284" y="2225040"/>
            <a:ext cx="7118091" cy="1015663"/>
          </a:xfrm>
          <a:prstGeom prst="rect">
            <a:avLst/>
          </a:prstGeom>
          <a:noFill/>
        </p:spPr>
        <p:txBody>
          <a:bodyPr wrap="square" rtlCol="0">
            <a:spAutoFit/>
          </a:bodyPr>
          <a:lstStyle/>
          <a:p>
            <a:r>
              <a:rPr lang="zh-CN" altLang="en-US" sz="6000" spc="600" dirty="0">
                <a:solidFill>
                  <a:srgbClr val="557F9A"/>
                </a:solidFill>
                <a:latin typeface="叶根友特楷简体" panose="02010601030101010101" pitchFamily="2" charset="-122"/>
                <a:ea typeface="叶根友特楷简体" panose="02010601030101010101" pitchFamily="2" charset="-122"/>
              </a:rPr>
              <a:t>谢   </a:t>
            </a:r>
            <a:r>
              <a:rPr lang="zh-CN" altLang="en-US" sz="6000" spc="600" dirty="0">
                <a:solidFill>
                  <a:schemeClr val="bg1"/>
                </a:solidFill>
                <a:latin typeface="叶根友特楷简体" panose="02010601030101010101" pitchFamily="2" charset="-122"/>
                <a:ea typeface="叶根友特楷简体" panose="02010601030101010101" pitchFamily="2" charset="-122"/>
              </a:rPr>
              <a:t>谢</a:t>
            </a:r>
          </a:p>
        </p:txBody>
      </p:sp>
      <p:sp>
        <p:nvSpPr>
          <p:cNvPr id="9" name="文本框 8"/>
          <p:cNvSpPr txBox="1"/>
          <p:nvPr/>
        </p:nvSpPr>
        <p:spPr>
          <a:xfrm>
            <a:off x="2081284" y="3268850"/>
            <a:ext cx="8461307" cy="885884"/>
          </a:xfrm>
          <a:prstGeom prst="rect">
            <a:avLst/>
          </a:prstGeom>
          <a:noFill/>
        </p:spPr>
        <p:txBody>
          <a:bodyPr wrap="square" rtlCol="0">
            <a:spAutoFit/>
          </a:bodyPr>
          <a:lstStyle/>
          <a:p>
            <a:pPr>
              <a:lnSpc>
                <a:spcPct val="150000"/>
              </a:lnSpc>
            </a:pPr>
            <a:r>
              <a:rPr lang="en-US" altLang="zh-CN" sz="3200" spc="600" dirty="0">
                <a:solidFill>
                  <a:srgbClr val="557F9A"/>
                </a:solidFill>
                <a:latin typeface="A-OTF Outai Kaisho Std Light" panose="02020300000000000000" pitchFamily="18" charset="-128"/>
                <a:ea typeface="A-OTF Outai Kaisho Std Light" panose="02020300000000000000" pitchFamily="18" charset="-128"/>
              </a:rPr>
              <a:t>THANK </a:t>
            </a:r>
            <a:r>
              <a:rPr lang="en-US" altLang="zh-CN" sz="4000" b="1" spc="600" dirty="0">
                <a:solidFill>
                  <a:schemeClr val="bg1"/>
                </a:solidFill>
                <a:latin typeface="A-OTF Outai Kaisho Std Light" panose="02020300000000000000" pitchFamily="18" charset="-128"/>
                <a:ea typeface="A-OTF Outai Kaisho Std Light" panose="02020300000000000000" pitchFamily="18" charset="-128"/>
              </a:rPr>
              <a:t>YOU</a:t>
            </a:r>
            <a:endParaRPr lang="zh-CN" altLang="en-US" sz="4000" b="1" spc="600" dirty="0">
              <a:solidFill>
                <a:schemeClr val="bg1"/>
              </a:solidFill>
              <a:latin typeface="A-OTF Outai Kaisho Std Light" panose="02020300000000000000" pitchFamily="18" charset="-128"/>
              <a:ea typeface="A-OTF Outai Kaisho Std Light" panose="02020300000000000000" pitchFamily="18" charset="-128"/>
            </a:endParaRPr>
          </a:p>
        </p:txBody>
      </p:sp>
      <p:grpSp>
        <p:nvGrpSpPr>
          <p:cNvPr id="11" name="组合 1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GrpSpPr/>
          <p:nvPr/>
        </p:nvGrpSpPr>
        <p:grpSpPr>
          <a:xfrm flipH="1" flipV="1">
            <a:off x="9122464" y="1218411"/>
            <a:ext cx="552396" cy="498797"/>
            <a:chOff x="5934075" y="857250"/>
            <a:chExt cx="801688" cy="723900"/>
          </a:xfrm>
          <a:solidFill>
            <a:schemeClr val="bg1"/>
          </a:solidFill>
        </p:grpSpPr>
        <p:sp>
          <p:nvSpPr>
            <p:cNvPr id="12" name="Freeform 5"/>
            <p:cNvSpPr>
              <a:spLocks/>
            </p:cNvSpPr>
            <p:nvPr/>
          </p:nvSpPr>
          <p:spPr bwMode="auto">
            <a:xfrm>
              <a:off x="5934075"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6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6" y="197"/>
                    <a:pt x="106"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3" name="Freeform 6"/>
            <p:cNvSpPr>
              <a:spLocks/>
            </p:cNvSpPr>
            <p:nvPr/>
          </p:nvSpPr>
          <p:spPr bwMode="auto">
            <a:xfrm>
              <a:off x="6413500"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7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7" y="197"/>
                    <a:pt x="107"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4" name="Line 7"/>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5" name="Line 8"/>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grpSp>
      <p:grpSp>
        <p:nvGrpSpPr>
          <p:cNvPr id="16" name="PA_组 15"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GrpSpPr/>
          <p:nvPr>
            <p:custDataLst>
              <p:tags r:id="rId1"/>
            </p:custDataLst>
          </p:nvPr>
        </p:nvGrpSpPr>
        <p:grpSpPr>
          <a:xfrm>
            <a:off x="10698480" y="6010692"/>
            <a:ext cx="539487" cy="91226"/>
            <a:chOff x="989510" y="6337738"/>
            <a:chExt cx="683708" cy="115614"/>
          </a:xfrm>
        </p:grpSpPr>
        <p:sp>
          <p:nvSpPr>
            <p:cNvPr id="17" name="椭圆 16"/>
            <p:cNvSpPr/>
            <p:nvPr/>
          </p:nvSpPr>
          <p:spPr>
            <a:xfrm>
              <a:off x="989510" y="6337738"/>
              <a:ext cx="115614" cy="11561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8" name="椭圆 17"/>
            <p:cNvSpPr/>
            <p:nvPr/>
          </p:nvSpPr>
          <p:spPr>
            <a:xfrm>
              <a:off x="1273557" y="6337738"/>
              <a:ext cx="115614" cy="1156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sp>
          <p:nvSpPr>
            <p:cNvPr id="19" name="椭圆 18"/>
            <p:cNvSpPr/>
            <p:nvPr/>
          </p:nvSpPr>
          <p:spPr>
            <a:xfrm>
              <a:off x="1557604" y="6337738"/>
              <a:ext cx="115614" cy="1156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Segoe Script" panose="030B0504020000000003" pitchFamily="66" charset="0"/>
                <a:ea typeface="WenYue GuDianMingChaoTi (Non-Commercial Use)" pitchFamily="50" charset="-122"/>
                <a:sym typeface="Segoe Script" panose="030B0504020000000003" pitchFamily="66" charset="0"/>
              </a:endParaRPr>
            </a:p>
          </p:txBody>
        </p:sp>
      </p:grpSp>
      <p:grpSp>
        <p:nvGrpSpPr>
          <p:cNvPr id="30" name="组合 29"/>
          <p:cNvGrpSpPr/>
          <p:nvPr/>
        </p:nvGrpSpPr>
        <p:grpSpPr>
          <a:xfrm>
            <a:off x="11610800" y="-162560"/>
            <a:ext cx="346249" cy="7228840"/>
            <a:chOff x="11610800" y="-71120"/>
            <a:chExt cx="346249" cy="7228840"/>
          </a:xfrm>
        </p:grpSpPr>
        <p:sp>
          <p:nvSpPr>
            <p:cNvPr id="20" name="文本框 19"/>
            <p:cNvSpPr txBox="1"/>
            <p:nvPr/>
          </p:nvSpPr>
          <p:spPr>
            <a:xfrm>
              <a:off x="11610800" y="1559560"/>
              <a:ext cx="346249" cy="3749040"/>
            </a:xfrm>
            <a:prstGeom prst="rect">
              <a:avLst/>
            </a:prstGeom>
            <a:noFill/>
          </p:spPr>
          <p:txBody>
            <a:bodyPr vert="eaVert" wrap="square" rtlCol="0">
              <a:spAutoFit/>
            </a:bodyPr>
            <a:lstStyle/>
            <a:p>
              <a:pPr algn="ctr"/>
              <a:r>
                <a:rPr lang="en-US" altLang="zh-CN" sz="1050" b="1" spc="600" dirty="0">
                  <a:solidFill>
                    <a:schemeClr val="bg1"/>
                  </a:solidFill>
                  <a:latin typeface="造字工房力黑（非商用）常规体" pitchFamily="50" charset="-122"/>
                  <a:ea typeface="造字工房力黑（非商用）常规体" pitchFamily="50" charset="-122"/>
                </a:rPr>
                <a:t>2023</a:t>
              </a:r>
              <a:r>
                <a:rPr lang="zh-CN" altLang="en-US" sz="1050" b="1" spc="600" dirty="0">
                  <a:solidFill>
                    <a:schemeClr val="bg1"/>
                  </a:solidFill>
                  <a:latin typeface="造字工房力黑（非商用）常规体" pitchFamily="50" charset="-122"/>
                  <a:ea typeface="造字工房力黑（非商用）常规体" pitchFamily="50" charset="-122"/>
                </a:rPr>
                <a:t>图像处理秋季课程</a:t>
              </a:r>
            </a:p>
          </p:txBody>
        </p:sp>
        <p:cxnSp>
          <p:nvCxnSpPr>
            <p:cNvPr id="22" name="直接连接符 21"/>
            <p:cNvCxnSpPr>
              <a:stCxn id="20" idx="0"/>
            </p:cNvCxnSpPr>
            <p:nvPr/>
          </p:nvCxnSpPr>
          <p:spPr>
            <a:xfrm flipV="1">
              <a:off x="11783925" y="-71120"/>
              <a:ext cx="0" cy="1630680"/>
            </a:xfrm>
            <a:prstGeom prst="line">
              <a:avLst/>
            </a:prstGeom>
            <a:ln w="254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2"/>
            </p:cNvCxnSpPr>
            <p:nvPr/>
          </p:nvCxnSpPr>
          <p:spPr>
            <a:xfrm>
              <a:off x="11783925" y="5308600"/>
              <a:ext cx="21995" cy="1849120"/>
            </a:xfrm>
            <a:prstGeom prst="line">
              <a:avLst/>
            </a:prstGeom>
            <a:ln w="254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407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14" name="矩形 13"/>
          <p:cNvSpPr/>
          <p:nvPr/>
        </p:nvSpPr>
        <p:spPr>
          <a:xfrm>
            <a:off x="0" y="0"/>
            <a:ext cx="8178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a typeface="微软雅黑 Light" panose="020B0502040204020203" pitchFamily="34" charset="-122"/>
              <a:sym typeface="Agency FB" panose="020B0503020202020204" pitchFamily="34" charset="0"/>
            </a:endParaRPr>
          </a:p>
        </p:txBody>
      </p:sp>
      <p:grpSp>
        <p:nvGrpSpPr>
          <p:cNvPr id="15" name="组合 14"/>
          <p:cNvGrpSpPr/>
          <p:nvPr/>
        </p:nvGrpSpPr>
        <p:grpSpPr>
          <a:xfrm>
            <a:off x="7498080" y="2702560"/>
            <a:ext cx="4043680" cy="1737360"/>
            <a:chOff x="7498080" y="2702560"/>
            <a:chExt cx="4043680" cy="1737360"/>
          </a:xfrm>
        </p:grpSpPr>
        <p:sp>
          <p:nvSpPr>
            <p:cNvPr id="16" name="矩形 15"/>
            <p:cNvSpPr/>
            <p:nvPr/>
          </p:nvSpPr>
          <p:spPr>
            <a:xfrm>
              <a:off x="7498080" y="2702560"/>
              <a:ext cx="3759200" cy="1452880"/>
            </a:xfrm>
            <a:prstGeom prst="rect">
              <a:avLst/>
            </a:prstGeom>
            <a:solidFill>
              <a:schemeClr val="accent1">
                <a:alpha val="75000"/>
              </a:schemeClr>
            </a:solidFill>
            <a:ln>
              <a:noFill/>
            </a:ln>
            <a:effectLst>
              <a:outerShdw blurRad="508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造字工房力黑（非商用）常规体" pitchFamily="50" charset="-122"/>
                <a:ea typeface="造字工房力黑（非商用）常规体" pitchFamily="50" charset="-122"/>
                <a:sym typeface="Agency FB" panose="020B0503020202020204" pitchFamily="34" charset="0"/>
              </a:endParaRPr>
            </a:p>
          </p:txBody>
        </p:sp>
        <p:sp>
          <p:nvSpPr>
            <p:cNvPr id="17" name="矩形 16"/>
            <p:cNvSpPr/>
            <p:nvPr/>
          </p:nvSpPr>
          <p:spPr>
            <a:xfrm>
              <a:off x="10754360" y="3652520"/>
              <a:ext cx="787400" cy="787400"/>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造字工房力黑（非商用）常规体" pitchFamily="50" charset="-122"/>
                <a:ea typeface="造字工房力黑（非商用）常规体" pitchFamily="50" charset="-122"/>
                <a:sym typeface="Agency FB" panose="020B0503020202020204" pitchFamily="34" charset="0"/>
              </a:endParaRPr>
            </a:p>
          </p:txBody>
        </p:sp>
        <p:sp>
          <p:nvSpPr>
            <p:cNvPr id="18" name="文本框 17"/>
            <p:cNvSpPr txBox="1"/>
            <p:nvPr/>
          </p:nvSpPr>
          <p:spPr>
            <a:xfrm>
              <a:off x="7675418" y="3059668"/>
              <a:ext cx="3353262" cy="584775"/>
            </a:xfrm>
            <a:prstGeom prst="rect">
              <a:avLst/>
            </a:prstGeom>
            <a:noFill/>
          </p:spPr>
          <p:txBody>
            <a:bodyPr wrap="square" rtlCol="0">
              <a:spAutoFit/>
            </a:bodyPr>
            <a:lstStyle/>
            <a:p>
              <a:r>
                <a:rPr lang="zh-CN" altLang="en-US" sz="3200" spc="300" dirty="0">
                  <a:solidFill>
                    <a:schemeClr val="bg1"/>
                  </a:solidFill>
                  <a:latin typeface="造字工房力黑（非商用）常规体" pitchFamily="50" charset="-122"/>
                  <a:ea typeface="造字工房力黑（非商用）常规体" pitchFamily="50" charset="-122"/>
                  <a:sym typeface="Agency FB" panose="020B0503020202020204" pitchFamily="34" charset="0"/>
                </a:rPr>
                <a:t>目录</a:t>
              </a:r>
            </a:p>
          </p:txBody>
        </p:sp>
      </p:grpSp>
      <p:sp>
        <p:nvSpPr>
          <p:cNvPr id="24" name="Diamond 288"/>
          <p:cNvSpPr/>
          <p:nvPr/>
        </p:nvSpPr>
        <p:spPr>
          <a:xfrm>
            <a:off x="1308602" y="4636098"/>
            <a:ext cx="759736" cy="75973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03</a:t>
            </a:r>
          </a:p>
        </p:txBody>
      </p:sp>
      <p:grpSp>
        <p:nvGrpSpPr>
          <p:cNvPr id="30" name="Group 289"/>
          <p:cNvGrpSpPr/>
          <p:nvPr/>
        </p:nvGrpSpPr>
        <p:grpSpPr>
          <a:xfrm>
            <a:off x="2068338" y="4272029"/>
            <a:ext cx="4821840" cy="1487874"/>
            <a:chOff x="6444106" y="1408275"/>
            <a:chExt cx="4232110" cy="654638"/>
          </a:xfrm>
        </p:grpSpPr>
        <p:sp>
          <p:nvSpPr>
            <p:cNvPr id="44" name="TextBox 298"/>
            <p:cNvSpPr txBox="1"/>
            <p:nvPr/>
          </p:nvSpPr>
          <p:spPr>
            <a:xfrm>
              <a:off x="6444107" y="1408275"/>
              <a:ext cx="4232109" cy="303981"/>
            </a:xfrm>
            <a:prstGeom prst="rect">
              <a:avLst/>
            </a:prstGeom>
            <a:noFill/>
          </p:spPr>
          <p:txBody>
            <a:bodyPr wrap="none" lIns="360000" tIns="0" rIns="0" bIns="0" anchor="b" anchorCtr="0">
              <a:noAutofit/>
            </a:bodyPr>
            <a:lstStyle/>
            <a:p>
              <a:r>
                <a:rPr lang="en-US" altLang="zh-CN" sz="2400"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r>
                <a:rPr lang="zh-CN" altLang="en-US" sz="2400"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性能对比实验</a:t>
              </a:r>
            </a:p>
          </p:txBody>
        </p:sp>
        <p:sp>
          <p:nvSpPr>
            <p:cNvPr id="45" name="TextBox 299"/>
            <p:cNvSpPr txBox="1">
              <a:spLocks/>
            </p:cNvSpPr>
            <p:nvPr/>
          </p:nvSpPr>
          <p:spPr>
            <a:xfrm>
              <a:off x="6444106" y="1742545"/>
              <a:ext cx="4232109" cy="320368"/>
            </a:xfrm>
            <a:prstGeom prst="rect">
              <a:avLst/>
            </a:prstGeom>
          </p:spPr>
          <p:txBody>
            <a:bodyPr vert="horz" wrap="square" lIns="360000" tIns="0" rIns="0" bIns="0" anchor="ctr" anchorCtr="0">
              <a:noAutofit/>
            </a:bodyPr>
            <a:lstStyle/>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1.</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分类网络卷积化的分割性能对比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2.FCN-32s,FCN-16s,FCN-8s</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3.PASCAL VOC</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语义分割性能对比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p:txBody>
        </p:sp>
      </p:grpSp>
      <p:sp>
        <p:nvSpPr>
          <p:cNvPr id="36" name="Diamond 290"/>
          <p:cNvSpPr/>
          <p:nvPr/>
        </p:nvSpPr>
        <p:spPr>
          <a:xfrm>
            <a:off x="1308602" y="3052741"/>
            <a:ext cx="759736" cy="75973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02</a:t>
            </a:r>
          </a:p>
        </p:txBody>
      </p:sp>
      <p:grpSp>
        <p:nvGrpSpPr>
          <p:cNvPr id="37" name="Group 291"/>
          <p:cNvGrpSpPr/>
          <p:nvPr/>
        </p:nvGrpSpPr>
        <p:grpSpPr>
          <a:xfrm>
            <a:off x="2068338" y="3059668"/>
            <a:ext cx="4821840" cy="886521"/>
            <a:chOff x="6444106" y="1408275"/>
            <a:chExt cx="4232110" cy="728540"/>
          </a:xfrm>
        </p:grpSpPr>
        <p:sp>
          <p:nvSpPr>
            <p:cNvPr id="42" name="TextBox 296"/>
            <p:cNvSpPr txBox="1"/>
            <p:nvPr/>
          </p:nvSpPr>
          <p:spPr>
            <a:xfrm>
              <a:off x="6444107" y="1408275"/>
              <a:ext cx="4232109" cy="303981"/>
            </a:xfrm>
            <a:prstGeom prst="rect">
              <a:avLst/>
            </a:prstGeom>
            <a:noFill/>
          </p:spPr>
          <p:txBody>
            <a:bodyPr wrap="none" lIns="360000" tIns="0" rIns="0" bIns="0" anchor="b" anchorCtr="0">
              <a:noAutofit/>
            </a:bodyPr>
            <a:lstStyle/>
            <a:p>
              <a:r>
                <a:rPr lang="zh-CN" altLang="en-US"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全卷积网络</a:t>
              </a:r>
              <a:r>
                <a:rPr lang="en-US" altLang="zh-CN"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endParaRPr lang="zh-CN" altLang="en-US"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sp>
          <p:nvSpPr>
            <p:cNvPr id="43" name="TextBox 297"/>
            <p:cNvSpPr txBox="1">
              <a:spLocks/>
            </p:cNvSpPr>
            <p:nvPr/>
          </p:nvSpPr>
          <p:spPr>
            <a:xfrm>
              <a:off x="6444106" y="1816447"/>
              <a:ext cx="4232109" cy="320368"/>
            </a:xfrm>
            <a:prstGeom prst="rect">
              <a:avLst/>
            </a:prstGeom>
          </p:spPr>
          <p:txBody>
            <a:bodyPr vert="horz" wrap="square" lIns="360000" tIns="0" rIns="0" bIns="0" anchor="ctr" anchorCtr="0">
              <a:normAutofit/>
            </a:bodyPr>
            <a:lstStyle/>
            <a:p>
              <a:pPr>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1.VGG16</a:t>
              </a:r>
            </a:p>
            <a:p>
              <a:pPr>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2.FCN</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实现</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grpSp>
      <p:sp>
        <p:nvSpPr>
          <p:cNvPr id="38" name="Diamond 292"/>
          <p:cNvSpPr/>
          <p:nvPr/>
        </p:nvSpPr>
        <p:spPr>
          <a:xfrm>
            <a:off x="1308602" y="1393120"/>
            <a:ext cx="759736" cy="759736"/>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01</a:t>
            </a:r>
          </a:p>
        </p:txBody>
      </p:sp>
      <p:grpSp>
        <p:nvGrpSpPr>
          <p:cNvPr id="39" name="Group 293"/>
          <p:cNvGrpSpPr/>
          <p:nvPr/>
        </p:nvGrpSpPr>
        <p:grpSpPr>
          <a:xfrm>
            <a:off x="2068338" y="1361328"/>
            <a:ext cx="4821840" cy="868717"/>
            <a:chOff x="6444106" y="1408275"/>
            <a:chExt cx="4232110" cy="713908"/>
          </a:xfrm>
        </p:grpSpPr>
        <p:sp>
          <p:nvSpPr>
            <p:cNvPr id="40" name="TextBox 294"/>
            <p:cNvSpPr txBox="1"/>
            <p:nvPr/>
          </p:nvSpPr>
          <p:spPr>
            <a:xfrm>
              <a:off x="6444107" y="1408275"/>
              <a:ext cx="4232109" cy="303981"/>
            </a:xfrm>
            <a:prstGeom prst="rect">
              <a:avLst/>
            </a:prstGeom>
            <a:noFill/>
          </p:spPr>
          <p:txBody>
            <a:bodyPr wrap="none" lIns="360000" tIns="0" rIns="0" bIns="0" anchor="b" anchorCtr="0">
              <a:noAutofit/>
            </a:bodyPr>
            <a:lstStyle/>
            <a:p>
              <a:r>
                <a:rPr lang="zh-CN" altLang="en-US" sz="2400" spc="600" dirty="0">
                  <a:solidFill>
                    <a:schemeClr val="accent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语义分割</a:t>
              </a:r>
            </a:p>
          </p:txBody>
        </p:sp>
        <p:sp>
          <p:nvSpPr>
            <p:cNvPr id="41" name="TextBox 295"/>
            <p:cNvSpPr txBox="1">
              <a:spLocks/>
            </p:cNvSpPr>
            <p:nvPr/>
          </p:nvSpPr>
          <p:spPr>
            <a:xfrm>
              <a:off x="6444106" y="1801815"/>
              <a:ext cx="4232109" cy="320368"/>
            </a:xfrm>
            <a:prstGeom prst="rect">
              <a:avLst/>
            </a:prstGeom>
          </p:spPr>
          <p:txBody>
            <a:bodyPr vert="horz" wrap="square" lIns="360000" tIns="0" rIns="0" bIns="0" anchor="ctr" anchorCtr="0">
              <a:normAutofit/>
            </a:bodyPr>
            <a:lstStyle/>
            <a:p>
              <a:pPr algn="l">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1.</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概念及研究意义</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a:p>
              <a:pPr algn="l">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2.</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评价指标</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grpSp>
      <p:pic>
        <p:nvPicPr>
          <p:cNvPr id="25" name="图片 24">
            <a:extLst>
              <a:ext uri="{FF2B5EF4-FFF2-40B4-BE49-F238E27FC236}">
                <a16:creationId xmlns:a16="http://schemas.microsoft.com/office/drawing/2014/main" id="{65664CF1-45C4-4CD6-8597-A5E2F86507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4769" y="477840"/>
            <a:ext cx="2174882" cy="456069"/>
          </a:xfrm>
          <a:prstGeom prst="rect">
            <a:avLst/>
          </a:prstGeom>
        </p:spPr>
      </p:pic>
    </p:spTree>
    <p:extLst>
      <p:ext uri="{BB962C8B-B14F-4D97-AF65-F5344CB8AC3E}">
        <p14:creationId xmlns:p14="http://schemas.microsoft.com/office/powerpoint/2010/main" val="23233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a:extLst>
              <a:ext uri="{FF2B5EF4-FFF2-40B4-BE49-F238E27FC236}">
                <a16:creationId xmlns:a16="http://schemas.microsoft.com/office/drawing/2014/main" id="{612CBDB5-DBAB-446B-AB2E-7D243D9F635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191000" y="1407160"/>
            <a:ext cx="8001000" cy="404368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0" y="713740"/>
            <a:ext cx="12192001" cy="4737100"/>
            <a:chOff x="0" y="713740"/>
            <a:chExt cx="12192001" cy="4737100"/>
          </a:xfrm>
        </p:grpSpPr>
        <p:grpSp>
          <p:nvGrpSpPr>
            <p:cNvPr id="26" name="组合 25"/>
            <p:cNvGrpSpPr/>
            <p:nvPr/>
          </p:nvGrpSpPr>
          <p:grpSpPr>
            <a:xfrm>
              <a:off x="0" y="1407160"/>
              <a:ext cx="4064000" cy="4043680"/>
              <a:chOff x="0" y="1407160"/>
              <a:chExt cx="4064000" cy="4043680"/>
            </a:xfrm>
          </p:grpSpPr>
          <p:sp>
            <p:nvSpPr>
              <p:cNvPr id="32" name="矩形 31"/>
              <p:cNvSpPr/>
              <p:nvPr/>
            </p:nvSpPr>
            <p:spPr>
              <a:xfrm>
                <a:off x="0" y="1407160"/>
                <a:ext cx="4064000" cy="4043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grpSp>
            <p:nvGrpSpPr>
              <p:cNvPr id="33" name="组合 32"/>
              <p:cNvGrpSpPr/>
              <p:nvPr/>
            </p:nvGrpSpPr>
            <p:grpSpPr>
              <a:xfrm>
                <a:off x="127000" y="2265859"/>
                <a:ext cx="3810000" cy="2238157"/>
                <a:chOff x="76200" y="2329885"/>
                <a:chExt cx="3810000" cy="2238157"/>
              </a:xfrm>
            </p:grpSpPr>
            <p:sp>
              <p:nvSpPr>
                <p:cNvPr id="34" name="文本框 33"/>
                <p:cNvSpPr txBox="1"/>
                <p:nvPr/>
              </p:nvSpPr>
              <p:spPr>
                <a:xfrm>
                  <a:off x="76200" y="2329885"/>
                  <a:ext cx="3810000"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cs typeface="+mn-ea"/>
                      <a:sym typeface="+mn-lt"/>
                    </a:rPr>
                    <a:t>语义分割</a:t>
                  </a:r>
                </a:p>
              </p:txBody>
            </p:sp>
            <p:sp>
              <p:nvSpPr>
                <p:cNvPr id="35" name="MH_Title"/>
                <p:cNvSpPr txBox="1">
                  <a:spLocks noChangeArrowheads="1"/>
                </p:cNvSpPr>
                <p:nvPr>
                  <p:custDataLst>
                    <p:tags r:id="rId2"/>
                  </p:custDataLst>
                </p:nvPr>
              </p:nvSpPr>
              <p:spPr bwMode="auto">
                <a:xfrm>
                  <a:off x="536560" y="3394919"/>
                  <a:ext cx="2889280" cy="117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nSpc>
                      <a:spcPct val="150000"/>
                    </a:lnSpc>
                  </a:pPr>
                  <a:r>
                    <a:rPr lang="en-US" altLang="zh-CN" sz="1600" dirty="0">
                      <a:solidFill>
                        <a:schemeClr val="bg1"/>
                      </a:solidFill>
                      <a:latin typeface="造字工房力黑（非商用）常规体" pitchFamily="50" charset="-122"/>
                      <a:ea typeface="造字工房力黑（非商用）常规体" pitchFamily="50" charset="-122"/>
                      <a:cs typeface="+mn-ea"/>
                      <a:sym typeface="+mn-lt"/>
                    </a:rPr>
                    <a:t>1.</a:t>
                  </a:r>
                  <a:r>
                    <a:rPr lang="zh-CN" altLang="en-US" sz="1600" dirty="0">
                      <a:solidFill>
                        <a:schemeClr val="bg1"/>
                      </a:solidFill>
                      <a:latin typeface="造字工房力黑（非商用）常规体" pitchFamily="50" charset="-122"/>
                      <a:ea typeface="造字工房力黑（非商用）常规体" pitchFamily="50" charset="-122"/>
                      <a:cs typeface="+mn-ea"/>
                      <a:sym typeface="+mn-lt"/>
                    </a:rPr>
                    <a:t>概念及研究意义</a:t>
                  </a:r>
                </a:p>
                <a:p>
                  <a:pPr>
                    <a:lnSpc>
                      <a:spcPct val="150000"/>
                    </a:lnSpc>
                  </a:pPr>
                  <a:r>
                    <a:rPr lang="en-US" altLang="zh-CN" sz="1600" dirty="0">
                      <a:solidFill>
                        <a:schemeClr val="bg1"/>
                      </a:solidFill>
                      <a:latin typeface="造字工房力黑（非商用）常规体" pitchFamily="50" charset="-122"/>
                      <a:ea typeface="造字工房力黑（非商用）常规体" pitchFamily="50" charset="-122"/>
                      <a:cs typeface="+mn-ea"/>
                      <a:sym typeface="+mn-lt"/>
                    </a:rPr>
                    <a:t>2.</a:t>
                  </a:r>
                  <a:r>
                    <a:rPr lang="zh-CN" altLang="en-US" sz="1600" dirty="0">
                      <a:solidFill>
                        <a:schemeClr val="bg1"/>
                      </a:solidFill>
                      <a:latin typeface="造字工房力黑（非商用）常规体" pitchFamily="50" charset="-122"/>
                      <a:ea typeface="造字工房力黑（非商用）常规体" pitchFamily="50" charset="-122"/>
                      <a:cs typeface="+mn-ea"/>
                      <a:sym typeface="+mn-lt"/>
                    </a:rPr>
                    <a:t>评价指标</a:t>
                  </a:r>
                </a:p>
              </p:txBody>
            </p:sp>
          </p:grpSp>
        </p:grpSp>
        <p:grpSp>
          <p:nvGrpSpPr>
            <p:cNvPr id="27" name="组合 26"/>
            <p:cNvGrpSpPr/>
            <p:nvPr/>
          </p:nvGrpSpPr>
          <p:grpSpPr>
            <a:xfrm>
              <a:off x="7564229" y="713740"/>
              <a:ext cx="4627772" cy="1386840"/>
              <a:chOff x="7564229" y="713740"/>
              <a:chExt cx="4627772" cy="1386840"/>
            </a:xfrm>
          </p:grpSpPr>
          <p:sp>
            <p:nvSpPr>
              <p:cNvPr id="29" name="任意多边形 28"/>
              <p:cNvSpPr/>
              <p:nvPr/>
            </p:nvSpPr>
            <p:spPr>
              <a:xfrm flipH="1" flipV="1">
                <a:off x="7564229" y="713740"/>
                <a:ext cx="4627771" cy="1386840"/>
              </a:xfrm>
              <a:custGeom>
                <a:avLst/>
                <a:gdLst>
                  <a:gd name="connsiteX0" fmla="*/ 0 w 7147560"/>
                  <a:gd name="connsiteY0" fmla="*/ 0 h 2814320"/>
                  <a:gd name="connsiteX1" fmla="*/ 6443980 w 7147560"/>
                  <a:gd name="connsiteY1" fmla="*/ 0 h 2814320"/>
                  <a:gd name="connsiteX2" fmla="*/ 7147560 w 7147560"/>
                  <a:gd name="connsiteY2" fmla="*/ 2814320 h 2814320"/>
                  <a:gd name="connsiteX3" fmla="*/ 0 w 7147560"/>
                  <a:gd name="connsiteY3" fmla="*/ 2814320 h 2814320"/>
                  <a:gd name="connsiteX0" fmla="*/ 0 w 8689506"/>
                  <a:gd name="connsiteY0" fmla="*/ 0 h 2814320"/>
                  <a:gd name="connsiteX1" fmla="*/ 6443980 w 8689506"/>
                  <a:gd name="connsiteY1" fmla="*/ 0 h 2814320"/>
                  <a:gd name="connsiteX2" fmla="*/ 8689506 w 8689506"/>
                  <a:gd name="connsiteY2" fmla="*/ 2814320 h 2814320"/>
                  <a:gd name="connsiteX3" fmla="*/ 0 w 8689506"/>
                  <a:gd name="connsiteY3" fmla="*/ 2814320 h 2814320"/>
                  <a:gd name="connsiteX4" fmla="*/ 0 w 8689506"/>
                  <a:gd name="connsiteY4" fmla="*/ 0 h 2814320"/>
                  <a:gd name="connsiteX0" fmla="*/ 0 w 9235080"/>
                  <a:gd name="connsiteY0" fmla="*/ 0 h 2834640"/>
                  <a:gd name="connsiteX1" fmla="*/ 6443980 w 9235080"/>
                  <a:gd name="connsiteY1" fmla="*/ 0 h 2834640"/>
                  <a:gd name="connsiteX2" fmla="*/ 9235080 w 9235080"/>
                  <a:gd name="connsiteY2" fmla="*/ 2834640 h 2834640"/>
                  <a:gd name="connsiteX3" fmla="*/ 0 w 9235080"/>
                  <a:gd name="connsiteY3" fmla="*/ 2814320 h 2834640"/>
                  <a:gd name="connsiteX4" fmla="*/ 0 w 923508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5080" h="2834640">
                    <a:moveTo>
                      <a:pt x="0" y="0"/>
                    </a:moveTo>
                    <a:lnTo>
                      <a:pt x="6443980" y="0"/>
                    </a:lnTo>
                    <a:lnTo>
                      <a:pt x="9235080" y="2834640"/>
                    </a:lnTo>
                    <a:lnTo>
                      <a:pt x="0" y="2814320"/>
                    </a:lnTo>
                    <a:lnTo>
                      <a:pt x="0"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sp>
            <p:nvSpPr>
              <p:cNvPr id="31" name="文本框 30"/>
              <p:cNvSpPr txBox="1"/>
              <p:nvPr/>
            </p:nvSpPr>
            <p:spPr>
              <a:xfrm>
                <a:off x="7712365" y="991661"/>
                <a:ext cx="4479636" cy="707886"/>
              </a:xfrm>
              <a:prstGeom prst="rect">
                <a:avLst/>
              </a:prstGeom>
              <a:noFill/>
            </p:spPr>
            <p:txBody>
              <a:bodyPr wrap="square" rtlCol="0">
                <a:spAutoFit/>
              </a:bodyPr>
              <a:lstStyle/>
              <a:p>
                <a:pPr algn="r"/>
                <a:r>
                  <a:rPr lang="en-US" altLang="zh-CN" sz="4000" spc="300" dirty="0">
                    <a:solidFill>
                      <a:schemeClr val="bg1"/>
                    </a:solidFill>
                    <a:latin typeface="造字工房力黑（非商用）常规体" pitchFamily="50" charset="-122"/>
                    <a:ea typeface="造字工房力黑（非商用）常规体" pitchFamily="50" charset="-122"/>
                    <a:cs typeface="+mn-ea"/>
                    <a:sym typeface="+mn-lt"/>
                  </a:rPr>
                  <a:t>PART ONE</a:t>
                </a:r>
                <a:endParaRPr lang="zh-CN" altLang="en-US" sz="4000" spc="300" dirty="0">
                  <a:solidFill>
                    <a:schemeClr val="bg1"/>
                  </a:solidFill>
                  <a:latin typeface="造字工房力黑（非商用）常规体" pitchFamily="50" charset="-122"/>
                  <a:ea typeface="造字工房力黑（非商用）常规体" pitchFamily="50" charset="-122"/>
                  <a:cs typeface="+mn-ea"/>
                  <a:sym typeface="+mn-lt"/>
                </a:endParaRPr>
              </a:p>
            </p:txBody>
          </p:sp>
        </p:grpSp>
        <p:sp>
          <p:nvSpPr>
            <p:cNvPr id="28" name="文本框 27"/>
            <p:cNvSpPr txBox="1"/>
            <p:nvPr/>
          </p:nvSpPr>
          <p:spPr>
            <a:xfrm>
              <a:off x="9550399" y="3052435"/>
              <a:ext cx="2349194" cy="1446550"/>
            </a:xfrm>
            <a:prstGeom prst="rect">
              <a:avLst/>
            </a:prstGeom>
            <a:noFill/>
            <a:ln>
              <a:solidFill>
                <a:schemeClr val="bg1"/>
              </a:solidFill>
            </a:ln>
          </p:spPr>
          <p:txBody>
            <a:bodyPr wrap="square" rtlCol="0">
              <a:spAutoFit/>
            </a:bodyPr>
            <a:lstStyle/>
            <a:p>
              <a:pPr algn="ctr"/>
              <a:r>
                <a:rPr lang="en-US" altLang="zh-CN" sz="8800" spc="600" dirty="0">
                  <a:solidFill>
                    <a:schemeClr val="bg1"/>
                  </a:solidFill>
                  <a:latin typeface="造字工房力黑（非商用）常规体" pitchFamily="50" charset="-122"/>
                  <a:ea typeface="造字工房力黑（非商用）常规体" pitchFamily="50" charset="-122"/>
                  <a:cs typeface="+mn-ea"/>
                  <a:sym typeface="+mn-lt"/>
                </a:rPr>
                <a:t>01</a:t>
              </a:r>
              <a:endParaRPr lang="zh-CN" altLang="en-US" sz="8800" spc="600" dirty="0">
                <a:solidFill>
                  <a:schemeClr val="bg1"/>
                </a:solidFill>
                <a:latin typeface="造字工房力黑（非商用）常规体" pitchFamily="50" charset="-122"/>
                <a:ea typeface="造字工房力黑（非商用）常规体" pitchFamily="50" charset="-122"/>
                <a:cs typeface="+mn-ea"/>
                <a:sym typeface="+mn-lt"/>
              </a:endParaRPr>
            </a:p>
          </p:txBody>
        </p:sp>
      </p:grpSp>
      <p:pic>
        <p:nvPicPr>
          <p:cNvPr id="14" name="图片 13">
            <a:extLst>
              <a:ext uri="{FF2B5EF4-FFF2-40B4-BE49-F238E27FC236}">
                <a16:creationId xmlns:a16="http://schemas.microsoft.com/office/drawing/2014/main" id="{94AC94CE-CFA3-43D5-AE5F-E48B6BB921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74769" y="477840"/>
            <a:ext cx="2174882" cy="456069"/>
          </a:xfrm>
          <a:prstGeom prst="rect">
            <a:avLst/>
          </a:prstGeom>
        </p:spPr>
      </p:pic>
    </p:spTree>
    <p:extLst>
      <p:ext uri="{BB962C8B-B14F-4D97-AF65-F5344CB8AC3E}">
        <p14:creationId xmlns:p14="http://schemas.microsoft.com/office/powerpoint/2010/main" val="336771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3292037"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语义分割</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概念</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sp>
        <p:nvSpPr>
          <p:cNvPr id="19" name="文本框 18">
            <a:extLst>
              <a:ext uri="{FF2B5EF4-FFF2-40B4-BE49-F238E27FC236}">
                <a16:creationId xmlns:a16="http://schemas.microsoft.com/office/drawing/2014/main" id="{8A216111-ABBE-37F1-C94E-92DD5152A82F}"/>
              </a:ext>
            </a:extLst>
          </p:cNvPr>
          <p:cNvSpPr txBox="1"/>
          <p:nvPr/>
        </p:nvSpPr>
        <p:spPr>
          <a:xfrm>
            <a:off x="208390" y="925064"/>
            <a:ext cx="9458124" cy="369332"/>
          </a:xfrm>
          <a:prstGeom prst="rect">
            <a:avLst/>
          </a:prstGeom>
          <a:noFill/>
        </p:spPr>
        <p:txBody>
          <a:bodyPr wrap="square">
            <a:spAutoFit/>
          </a:bodyPr>
          <a:lstStyle/>
          <a:p>
            <a:r>
              <a:rPr lang="zh-CN" altLang="en-US" dirty="0"/>
              <a:t>语义分割</a:t>
            </a:r>
            <a:r>
              <a:rPr lang="en-US" altLang="zh-CN" sz="2000" baseline="30000" dirty="0"/>
              <a:t>[1]</a:t>
            </a:r>
            <a:r>
              <a:rPr lang="zh-CN" altLang="en-US" dirty="0"/>
              <a:t>：为图像中的每一个像素分配一个预先定义好的表示其语义类别的标签</a:t>
            </a:r>
          </a:p>
        </p:txBody>
      </p:sp>
      <p:cxnSp>
        <p:nvCxnSpPr>
          <p:cNvPr id="21" name="直接连接符 20">
            <a:extLst>
              <a:ext uri="{FF2B5EF4-FFF2-40B4-BE49-F238E27FC236}">
                <a16:creationId xmlns:a16="http://schemas.microsoft.com/office/drawing/2014/main" id="{A1B5A463-7AF3-D2E4-0E6F-40925C98EFB0}"/>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EA38E2C-925C-A1B2-B96B-E0178E4C6651}"/>
              </a:ext>
            </a:extLst>
          </p:cNvPr>
          <p:cNvSpPr txBox="1"/>
          <p:nvPr/>
        </p:nvSpPr>
        <p:spPr>
          <a:xfrm>
            <a:off x="-23840" y="6257540"/>
            <a:ext cx="11758640" cy="577081"/>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Csurka</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G,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Perronnin</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F.An</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efficient approach to semantic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segmentation.Int’l</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Journal of Computer Vision, 2011, 95 (2) :198-212.[doi:10.1007/s11263-010-0344-8]</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4"/>
              </a:rPr>
              <a:t>https://zhuanlan.zhihu.com/p/109999530</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050" dirty="0">
                <a:solidFill>
                  <a:srgbClr val="333333"/>
                </a:solidFill>
                <a:latin typeface="Arial" panose="020B0604020202020204" pitchFamily="34" charset="0"/>
                <a:ea typeface="黑体" panose="02010609060101010101" pitchFamily="49" charset="-122"/>
                <a:cs typeface="Times New Roman" panose="02020603050405020304" pitchFamily="18" charset="0"/>
              </a:rPr>
              <a:t> </a:t>
            </a:r>
            <a:r>
              <a:rPr lang="zh-CN" altLang="en-US" sz="1050" b="0" i="0" dirty="0">
                <a:solidFill>
                  <a:srgbClr val="333333"/>
                </a:solidFill>
                <a:effectLst/>
                <a:latin typeface="Arial" panose="020B0604020202020204" pitchFamily="34" charset="0"/>
              </a:rPr>
              <a:t>王嫣然</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陈清亮</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吴俊君</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面向复杂环境的图像语义分割方法综述</a:t>
            </a:r>
            <a:r>
              <a:rPr lang="en-US" altLang="zh-CN" sz="1050" b="0" i="0" dirty="0">
                <a:solidFill>
                  <a:srgbClr val="333333"/>
                </a:solidFill>
                <a:effectLst/>
                <a:latin typeface="Arial" panose="020B0604020202020204" pitchFamily="34" charset="0"/>
              </a:rPr>
              <a:t>[J]. </a:t>
            </a:r>
            <a:r>
              <a:rPr lang="zh-CN" altLang="en-US" sz="1050" b="0" i="0" dirty="0">
                <a:solidFill>
                  <a:srgbClr val="333333"/>
                </a:solidFill>
                <a:effectLst/>
                <a:latin typeface="Arial" panose="020B0604020202020204" pitchFamily="34" charset="0"/>
              </a:rPr>
              <a:t>计算机科学</a:t>
            </a:r>
            <a:r>
              <a:rPr lang="en-US" altLang="zh-CN" sz="1050" b="0" i="0" dirty="0">
                <a:solidFill>
                  <a:srgbClr val="333333"/>
                </a:solidFill>
                <a:effectLst/>
                <a:latin typeface="Arial" panose="020B0604020202020204" pitchFamily="34" charset="0"/>
              </a:rPr>
              <a:t>, 2019, 46 (09): 36-46.</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组合 23">
            <a:extLst>
              <a:ext uri="{FF2B5EF4-FFF2-40B4-BE49-F238E27FC236}">
                <a16:creationId xmlns:a16="http://schemas.microsoft.com/office/drawing/2014/main" id="{A17620AE-3331-7A3E-30E2-A234FA1DF77E}"/>
              </a:ext>
            </a:extLst>
          </p:cNvPr>
          <p:cNvGrpSpPr/>
          <p:nvPr/>
        </p:nvGrpSpPr>
        <p:grpSpPr>
          <a:xfrm>
            <a:off x="880552" y="1345901"/>
            <a:ext cx="9407010" cy="4378503"/>
            <a:chOff x="972488" y="1561360"/>
            <a:chExt cx="9407010" cy="4378503"/>
          </a:xfrm>
        </p:grpSpPr>
        <p:pic>
          <p:nvPicPr>
            <p:cNvPr id="1026" name="Picture 2" descr="人工智能中图像分类、目标检测、语义分割和实例分割等任务是什么？ - 知乎">
              <a:extLst>
                <a:ext uri="{FF2B5EF4-FFF2-40B4-BE49-F238E27FC236}">
                  <a16:creationId xmlns:a16="http://schemas.microsoft.com/office/drawing/2014/main" id="{0974B09E-09AB-4CD2-0842-8A96C4BF3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488" y="1561360"/>
              <a:ext cx="9407010" cy="389345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C03D09DC-DC1E-9B71-92C6-B0F1B791E995}"/>
                </a:ext>
              </a:extLst>
            </p:cNvPr>
            <p:cNvSpPr txBox="1"/>
            <p:nvPr/>
          </p:nvSpPr>
          <p:spPr>
            <a:xfrm>
              <a:off x="3173322" y="5570531"/>
              <a:ext cx="5005343" cy="369332"/>
            </a:xfrm>
            <a:prstGeom prst="rect">
              <a:avLst/>
            </a:prstGeom>
            <a:noFill/>
          </p:spPr>
          <p:txBody>
            <a:bodyPr wrap="square" rtlCol="0">
              <a:spAutoFit/>
            </a:bodyPr>
            <a:lstStyle/>
            <a:p>
              <a:pPr algn="ctr"/>
              <a:r>
                <a:rPr lang="zh-CN" altLang="en-US" dirty="0"/>
                <a:t>图</a:t>
              </a:r>
              <a:r>
                <a:rPr lang="en-US" altLang="zh-CN" dirty="0"/>
                <a:t>1</a:t>
              </a:r>
              <a:r>
                <a:rPr lang="en-US" altLang="zh-CN" baseline="30000" dirty="0"/>
                <a:t>[2] </a:t>
              </a:r>
              <a:r>
                <a:rPr lang="zh-CN" altLang="en-US" dirty="0"/>
                <a:t>分类、语义分割、目标探测、实例分割</a:t>
              </a:r>
            </a:p>
          </p:txBody>
        </p:sp>
      </p:grpSp>
      <p:sp>
        <p:nvSpPr>
          <p:cNvPr id="25" name="文本框 24">
            <a:extLst>
              <a:ext uri="{FF2B5EF4-FFF2-40B4-BE49-F238E27FC236}">
                <a16:creationId xmlns:a16="http://schemas.microsoft.com/office/drawing/2014/main" id="{20860D9A-AC2E-18A1-B0CB-6B09E3D99A01}"/>
              </a:ext>
            </a:extLst>
          </p:cNvPr>
          <p:cNvSpPr txBox="1"/>
          <p:nvPr/>
        </p:nvSpPr>
        <p:spPr>
          <a:xfrm>
            <a:off x="215537" y="5715265"/>
            <a:ext cx="9993086" cy="369332"/>
          </a:xfrm>
          <a:prstGeom prst="rect">
            <a:avLst/>
          </a:prstGeom>
          <a:noFill/>
        </p:spPr>
        <p:txBody>
          <a:bodyPr wrap="square" rtlCol="0">
            <a:spAutoFit/>
          </a:bodyPr>
          <a:lstStyle/>
          <a:p>
            <a:r>
              <a:rPr lang="zh-CN" altLang="en-US" dirty="0"/>
              <a:t>语义分割</a:t>
            </a:r>
            <a:r>
              <a:rPr lang="en-US" altLang="zh-CN" baseline="30000" dirty="0"/>
              <a:t>[3]</a:t>
            </a:r>
            <a:r>
              <a:rPr lang="zh-CN" altLang="en-US" dirty="0"/>
              <a:t>：按照图像中</a:t>
            </a:r>
            <a:r>
              <a:rPr lang="zh-CN" altLang="en-US" b="1" dirty="0"/>
              <a:t>每个像素点</a:t>
            </a:r>
            <a:r>
              <a:rPr lang="zh-CN" altLang="en-US" dirty="0"/>
              <a:t>所表达的语义内容对其进行分类的图像分割技术</a:t>
            </a:r>
          </a:p>
        </p:txBody>
      </p:sp>
    </p:spTree>
    <p:extLst>
      <p:ext uri="{BB962C8B-B14F-4D97-AF65-F5344CB8AC3E}">
        <p14:creationId xmlns:p14="http://schemas.microsoft.com/office/powerpoint/2010/main" val="376268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49076"/>
            <a:ext cx="11940390" cy="468924"/>
            <a:chOff x="0" y="149076"/>
            <a:chExt cx="11940390" cy="468924"/>
          </a:xfrm>
        </p:grpSpPr>
        <p:grpSp>
          <p:nvGrpSpPr>
            <p:cNvPr id="2" name="组合 1"/>
            <p:cNvGrpSpPr/>
            <p:nvPr/>
          </p:nvGrpSpPr>
          <p:grpSpPr>
            <a:xfrm>
              <a:off x="0" y="149076"/>
              <a:ext cx="9666514" cy="461665"/>
              <a:chOff x="0" y="241439"/>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09314" y="241439"/>
                <a:ext cx="3292037" cy="461665"/>
              </a:xfrm>
              <a:prstGeom prst="rect">
                <a:avLst/>
              </a:prstGeom>
              <a:noFill/>
            </p:spPr>
            <p:txBody>
              <a:bodyPr wrap="square" rtlCol="0">
                <a:spAutoFit/>
              </a:bodyPr>
              <a:lstStyle/>
              <a:p>
                <a:r>
                  <a:rPr lang="en-US" altLang="zh-CN" sz="2400" b="1" spc="-150" dirty="0">
                    <a:latin typeface="黑体" panose="02010609060101010101" pitchFamily="49" charset="-122"/>
                    <a:ea typeface="黑体" panose="02010609060101010101" pitchFamily="49" charset="-122"/>
                  </a:rPr>
                  <a:t>1 </a:t>
                </a:r>
                <a:r>
                  <a:rPr lang="zh-CN" altLang="en-US" sz="2400" b="1" spc="-150" dirty="0">
                    <a:latin typeface="黑体" panose="02010609060101010101" pitchFamily="49" charset="-122"/>
                    <a:ea typeface="黑体" panose="02010609060101010101" pitchFamily="49" charset="-122"/>
                  </a:rPr>
                  <a:t>语义分割</a:t>
                </a:r>
                <a:r>
                  <a:rPr lang="en-US" altLang="zh-CN" sz="2400" b="1" spc="-150" dirty="0">
                    <a:latin typeface="黑体" panose="02010609060101010101" pitchFamily="49" charset="-122"/>
                    <a:ea typeface="黑体" panose="02010609060101010101" pitchFamily="49" charset="-122"/>
                  </a:rPr>
                  <a:t>-</a:t>
                </a:r>
                <a:r>
                  <a:rPr lang="zh-CN" altLang="en-US" sz="2400" b="1" spc="-150" dirty="0">
                    <a:latin typeface="黑体" panose="02010609060101010101" pitchFamily="49" charset="-122"/>
                    <a:ea typeface="黑体" panose="02010609060101010101" pitchFamily="49" charset="-122"/>
                  </a:rPr>
                  <a:t>研究意义</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grpSp>
        <p:nvGrpSpPr>
          <p:cNvPr id="27" name="组合 26">
            <a:extLst>
              <a:ext uri="{FF2B5EF4-FFF2-40B4-BE49-F238E27FC236}">
                <a16:creationId xmlns:a16="http://schemas.microsoft.com/office/drawing/2014/main" id="{9752DD47-0D1D-2AF1-8302-CB8955CF5CB2}"/>
              </a:ext>
            </a:extLst>
          </p:cNvPr>
          <p:cNvGrpSpPr/>
          <p:nvPr/>
        </p:nvGrpSpPr>
        <p:grpSpPr>
          <a:xfrm>
            <a:off x="-18112" y="6559596"/>
            <a:ext cx="11758640" cy="259152"/>
            <a:chOff x="-21148" y="6254917"/>
            <a:chExt cx="11758640" cy="259152"/>
          </a:xfrm>
        </p:grpSpPr>
        <p:cxnSp>
          <p:nvCxnSpPr>
            <p:cNvPr id="21" name="直接连接符 20">
              <a:extLst>
                <a:ext uri="{FF2B5EF4-FFF2-40B4-BE49-F238E27FC236}">
                  <a16:creationId xmlns:a16="http://schemas.microsoft.com/office/drawing/2014/main" id="{A1B5A463-7AF3-D2E4-0E6F-40925C98EFB0}"/>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EA38E2C-925C-A1B2-B96B-E0178E4C6651}"/>
                </a:ext>
              </a:extLst>
            </p:cNvPr>
            <p:cNvSpPr txBox="1"/>
            <p:nvPr/>
          </p:nvSpPr>
          <p:spPr>
            <a:xfrm>
              <a:off x="-21148" y="6260153"/>
              <a:ext cx="11758640" cy="253916"/>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https://www.keymakr.com/blog/semantic-segmentation-uses-and-applications/</a:t>
              </a:r>
            </a:p>
          </p:txBody>
        </p:sp>
      </p:grpSp>
      <p:grpSp>
        <p:nvGrpSpPr>
          <p:cNvPr id="26" name="组合 25">
            <a:extLst>
              <a:ext uri="{FF2B5EF4-FFF2-40B4-BE49-F238E27FC236}">
                <a16:creationId xmlns:a16="http://schemas.microsoft.com/office/drawing/2014/main" id="{0C327708-2486-1E19-AB71-B1468000A696}"/>
              </a:ext>
            </a:extLst>
          </p:cNvPr>
          <p:cNvGrpSpPr/>
          <p:nvPr/>
        </p:nvGrpSpPr>
        <p:grpSpPr>
          <a:xfrm>
            <a:off x="1849673" y="1281064"/>
            <a:ext cx="8268671" cy="5124659"/>
            <a:chOff x="1809264" y="727705"/>
            <a:chExt cx="8268671" cy="5124659"/>
          </a:xfrm>
        </p:grpSpPr>
        <p:sp>
          <p:nvSpPr>
            <p:cNvPr id="17" name="文本框 16">
              <a:extLst>
                <a:ext uri="{FF2B5EF4-FFF2-40B4-BE49-F238E27FC236}">
                  <a16:creationId xmlns:a16="http://schemas.microsoft.com/office/drawing/2014/main" id="{75270CB4-11CF-232C-94EF-BA4FC1513F7F}"/>
                </a:ext>
              </a:extLst>
            </p:cNvPr>
            <p:cNvSpPr txBox="1"/>
            <p:nvPr/>
          </p:nvSpPr>
          <p:spPr>
            <a:xfrm>
              <a:off x="1809264" y="5483032"/>
              <a:ext cx="8268671" cy="369332"/>
            </a:xfrm>
            <a:prstGeom prst="rect">
              <a:avLst/>
            </a:prstGeom>
            <a:noFill/>
          </p:spPr>
          <p:txBody>
            <a:bodyPr wrap="square" rtlCol="0">
              <a:spAutoFit/>
            </a:bodyPr>
            <a:lstStyle/>
            <a:p>
              <a:r>
                <a:rPr lang="zh-CN" altLang="en-US" dirty="0"/>
                <a:t>图</a:t>
              </a:r>
              <a:r>
                <a:rPr lang="en-US" altLang="zh-CN" dirty="0"/>
                <a:t>1 </a:t>
              </a:r>
              <a:r>
                <a:rPr lang="zh-CN" altLang="en-US" dirty="0"/>
                <a:t>语义分割的应用实例</a:t>
              </a:r>
              <a:r>
                <a:rPr lang="en-US" altLang="zh-CN" baseline="30000" dirty="0"/>
                <a:t>[1]</a:t>
              </a:r>
              <a:r>
                <a:rPr lang="zh-CN" altLang="en-US" dirty="0"/>
                <a:t>：</a:t>
              </a:r>
              <a:r>
                <a:rPr lang="en-US" altLang="zh-CN" dirty="0"/>
                <a:t>(a)</a:t>
              </a:r>
              <a:r>
                <a:rPr lang="zh-CN" altLang="en-US" dirty="0"/>
                <a:t>自动驾驶</a:t>
              </a:r>
              <a:r>
                <a:rPr lang="en-US" altLang="zh-CN" dirty="0"/>
                <a:t>(b)</a:t>
              </a:r>
              <a:r>
                <a:rPr lang="zh-CN" altLang="en-US" dirty="0"/>
                <a:t>虚拟试衣间</a:t>
              </a:r>
              <a:r>
                <a:rPr lang="en-US" altLang="zh-CN" dirty="0"/>
                <a:t>(c)</a:t>
              </a:r>
              <a:r>
                <a:rPr lang="zh-CN" altLang="en-US" dirty="0"/>
                <a:t>医学标注</a:t>
              </a:r>
              <a:r>
                <a:rPr lang="en-US" altLang="zh-CN" dirty="0"/>
                <a:t>(d)</a:t>
              </a:r>
              <a:r>
                <a:rPr lang="zh-CN" altLang="en-US" dirty="0"/>
                <a:t>人脸识别</a:t>
              </a:r>
            </a:p>
          </p:txBody>
        </p:sp>
        <p:grpSp>
          <p:nvGrpSpPr>
            <p:cNvPr id="20" name="组合 19">
              <a:extLst>
                <a:ext uri="{FF2B5EF4-FFF2-40B4-BE49-F238E27FC236}">
                  <a16:creationId xmlns:a16="http://schemas.microsoft.com/office/drawing/2014/main" id="{BCAF7D35-C33B-41C4-B9F9-AC674DE7BBE1}"/>
                </a:ext>
              </a:extLst>
            </p:cNvPr>
            <p:cNvGrpSpPr/>
            <p:nvPr/>
          </p:nvGrpSpPr>
          <p:grpSpPr>
            <a:xfrm>
              <a:off x="1872676" y="727705"/>
              <a:ext cx="7840125" cy="4430100"/>
              <a:chOff x="1872676" y="727705"/>
              <a:chExt cx="7840125" cy="4430100"/>
            </a:xfrm>
          </p:grpSpPr>
          <p:pic>
            <p:nvPicPr>
              <p:cNvPr id="2054" name="Picture 6" descr="Autonomous vehicles">
                <a:extLst>
                  <a:ext uri="{FF2B5EF4-FFF2-40B4-BE49-F238E27FC236}">
                    <a16:creationId xmlns:a16="http://schemas.microsoft.com/office/drawing/2014/main" id="{F19D3EFE-CAEA-B081-6E7B-2605A7FEA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76" y="727705"/>
                <a:ext cx="3769200" cy="21603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rtual fitting room">
                <a:extLst>
                  <a:ext uri="{FF2B5EF4-FFF2-40B4-BE49-F238E27FC236}">
                    <a16:creationId xmlns:a16="http://schemas.microsoft.com/office/drawing/2014/main" id="{DC594935-DE20-BF14-6B5D-1FBDB086B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1" y="727705"/>
                <a:ext cx="3769200" cy="2160395"/>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10" descr="Medical annotation | Keymakr">
                <a:extLst>
                  <a:ext uri="{FF2B5EF4-FFF2-40B4-BE49-F238E27FC236}">
                    <a16:creationId xmlns:a16="http://schemas.microsoft.com/office/drawing/2014/main" id="{5DF801C4-72DB-2274-05A6-E9074CA024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0" name="Picture 12" descr="Medical annotation | Keymakr">
                <a:extLst>
                  <a:ext uri="{FF2B5EF4-FFF2-40B4-BE49-F238E27FC236}">
                    <a16:creationId xmlns:a16="http://schemas.microsoft.com/office/drawing/2014/main" id="{6270B234-45B3-38A0-2DA6-5DA2AAC35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642" y="2997410"/>
                <a:ext cx="3769200" cy="216039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acial recognation | Keymakr">
                <a:extLst>
                  <a:ext uri="{FF2B5EF4-FFF2-40B4-BE49-F238E27FC236}">
                    <a16:creationId xmlns:a16="http://schemas.microsoft.com/office/drawing/2014/main" id="{35A47186-2CD3-4C9C-7F06-37C5E49055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1" y="2997410"/>
                <a:ext cx="3769200" cy="2160395"/>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8" name="表格 27">
            <a:extLst>
              <a:ext uri="{FF2B5EF4-FFF2-40B4-BE49-F238E27FC236}">
                <a16:creationId xmlns:a16="http://schemas.microsoft.com/office/drawing/2014/main" id="{F5AAD3DA-02D5-23ED-3243-DFF0CAC1CB83}"/>
              </a:ext>
            </a:extLst>
          </p:cNvPr>
          <p:cNvGraphicFramePr>
            <a:graphicFrameLocks noGrp="1"/>
          </p:cNvGraphicFramePr>
          <p:nvPr>
            <p:extLst>
              <p:ext uri="{D42A27DB-BD31-4B8C-83A1-F6EECF244321}">
                <p14:modId xmlns:p14="http://schemas.microsoft.com/office/powerpoint/2010/main" val="245301300"/>
              </p:ext>
            </p:extLst>
          </p:nvPr>
        </p:nvGraphicFramePr>
        <p:xfrm>
          <a:off x="9827568" y="4979644"/>
          <a:ext cx="900762" cy="731520"/>
        </p:xfrm>
        <a:graphic>
          <a:graphicData uri="http://schemas.openxmlformats.org/drawingml/2006/table">
            <a:tbl>
              <a:tblPr firstRow="1" bandRow="1">
                <a:tableStyleId>{5C22544A-7EE6-4342-B048-85BDC9FD1C3A}</a:tableStyleId>
              </a:tblPr>
              <a:tblGrid>
                <a:gridCol w="450381">
                  <a:extLst>
                    <a:ext uri="{9D8B030D-6E8A-4147-A177-3AD203B41FA5}">
                      <a16:colId xmlns:a16="http://schemas.microsoft.com/office/drawing/2014/main" val="891353173"/>
                    </a:ext>
                  </a:extLst>
                </a:gridCol>
                <a:gridCol w="450381">
                  <a:extLst>
                    <a:ext uri="{9D8B030D-6E8A-4147-A177-3AD203B41FA5}">
                      <a16:colId xmlns:a16="http://schemas.microsoft.com/office/drawing/2014/main" val="2572138165"/>
                    </a:ext>
                  </a:extLst>
                </a:gridCol>
              </a:tblGrid>
              <a:tr h="252728">
                <a:tc>
                  <a:txBody>
                    <a:bodyPr/>
                    <a:lstStyle/>
                    <a:p>
                      <a:pPr algn="ctr"/>
                      <a:r>
                        <a:rPr lang="en-US" altLang="zh-CN" b="0" dirty="0">
                          <a:solidFill>
                            <a:schemeClr val="tx1"/>
                          </a:solidFill>
                        </a:rPr>
                        <a:t>(a)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4312620"/>
                  </a:ext>
                </a:extLst>
              </a:tr>
              <a:tr h="252728">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(d)</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202889"/>
                  </a:ext>
                </a:extLst>
              </a:tr>
            </a:tbl>
          </a:graphicData>
        </a:graphic>
      </p:graphicFrame>
    </p:spTree>
    <p:extLst>
      <p:ext uri="{BB962C8B-B14F-4D97-AF65-F5344CB8AC3E}">
        <p14:creationId xmlns:p14="http://schemas.microsoft.com/office/powerpoint/2010/main" val="242521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44558"/>
            <a:ext cx="11940390" cy="473442"/>
            <a:chOff x="0" y="144558"/>
            <a:chExt cx="11940390" cy="473442"/>
          </a:xfrm>
        </p:grpSpPr>
        <p:grpSp>
          <p:nvGrpSpPr>
            <p:cNvPr id="2" name="组合 1"/>
            <p:cNvGrpSpPr/>
            <p:nvPr/>
          </p:nvGrpSpPr>
          <p:grpSpPr>
            <a:xfrm>
              <a:off x="0" y="144558"/>
              <a:ext cx="9666514" cy="461665"/>
              <a:chOff x="0" y="236921"/>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09314" y="236921"/>
                <a:ext cx="3292037" cy="461665"/>
              </a:xfrm>
              <a:prstGeom prst="rect">
                <a:avLst/>
              </a:prstGeom>
              <a:noFill/>
            </p:spPr>
            <p:txBody>
              <a:bodyPr wrap="square" rtlCol="0">
                <a:spAutoFit/>
              </a:bodyPr>
              <a:lstStyle/>
              <a:p>
                <a:r>
                  <a:rPr lang="en-US" altLang="zh-CN" sz="2400" b="1" spc="-150" dirty="0">
                    <a:latin typeface="黑体" panose="02010609060101010101" pitchFamily="49" charset="-122"/>
                    <a:ea typeface="黑体" panose="02010609060101010101" pitchFamily="49" charset="-122"/>
                  </a:rPr>
                  <a:t>1 </a:t>
                </a:r>
                <a:r>
                  <a:rPr lang="zh-CN" altLang="en-US" sz="2400" b="1" spc="-150" dirty="0">
                    <a:latin typeface="黑体" panose="02010609060101010101" pitchFamily="49" charset="-122"/>
                    <a:ea typeface="黑体" panose="02010609060101010101" pitchFamily="49" charset="-122"/>
                  </a:rPr>
                  <a:t>语义分割</a:t>
                </a:r>
                <a:r>
                  <a:rPr lang="en-US" altLang="zh-CN" sz="2400" b="1" spc="-150" dirty="0">
                    <a:latin typeface="黑体" panose="02010609060101010101" pitchFamily="49" charset="-122"/>
                    <a:ea typeface="黑体" panose="02010609060101010101" pitchFamily="49" charset="-122"/>
                  </a:rPr>
                  <a:t>-</a:t>
                </a:r>
                <a:r>
                  <a:rPr lang="zh-CN" altLang="en-US" sz="2400" b="1" spc="-150" dirty="0">
                    <a:latin typeface="黑体" panose="02010609060101010101" pitchFamily="49" charset="-122"/>
                    <a:ea typeface="黑体" panose="02010609060101010101" pitchFamily="49" charset="-122"/>
                  </a:rPr>
                  <a:t>评价指标</a:t>
                </a: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grpSp>
        <p:nvGrpSpPr>
          <p:cNvPr id="27" name="组合 26">
            <a:extLst>
              <a:ext uri="{FF2B5EF4-FFF2-40B4-BE49-F238E27FC236}">
                <a16:creationId xmlns:a16="http://schemas.microsoft.com/office/drawing/2014/main" id="{9752DD47-0D1D-2AF1-8302-CB8955CF5CB2}"/>
              </a:ext>
            </a:extLst>
          </p:cNvPr>
          <p:cNvGrpSpPr/>
          <p:nvPr/>
        </p:nvGrpSpPr>
        <p:grpSpPr>
          <a:xfrm>
            <a:off x="-18112" y="6559596"/>
            <a:ext cx="11758640" cy="259152"/>
            <a:chOff x="-21148" y="6254917"/>
            <a:chExt cx="11758640" cy="259152"/>
          </a:xfrm>
        </p:grpSpPr>
        <p:cxnSp>
          <p:nvCxnSpPr>
            <p:cNvPr id="21" name="直接连接符 20">
              <a:extLst>
                <a:ext uri="{FF2B5EF4-FFF2-40B4-BE49-F238E27FC236}">
                  <a16:creationId xmlns:a16="http://schemas.microsoft.com/office/drawing/2014/main" id="{A1B5A463-7AF3-D2E4-0E6F-40925C98EFB0}"/>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EA38E2C-925C-A1B2-B96B-E0178E4C6651}"/>
                </a:ext>
              </a:extLst>
            </p:cNvPr>
            <p:cNvSpPr txBox="1"/>
            <p:nvPr/>
          </p:nvSpPr>
          <p:spPr>
            <a:xfrm>
              <a:off x="-21148" y="6260153"/>
              <a:ext cx="11758640" cy="253916"/>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https://blog.csdn.net/smallworldxyl/article/details/121401875</a:t>
              </a:r>
              <a:endPar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DC2D7C8B-A589-F093-38C4-597933927B10}"/>
              </a:ext>
            </a:extLst>
          </p:cNvPr>
          <p:cNvGrpSpPr/>
          <p:nvPr/>
        </p:nvGrpSpPr>
        <p:grpSpPr>
          <a:xfrm>
            <a:off x="175531" y="1429031"/>
            <a:ext cx="5968016" cy="4731065"/>
            <a:chOff x="2490989" y="889393"/>
            <a:chExt cx="7432431" cy="5717121"/>
          </a:xfrm>
        </p:grpSpPr>
        <p:pic>
          <p:nvPicPr>
            <p:cNvPr id="6146" name="Picture 2" descr="在这里插入图片描述">
              <a:extLst>
                <a:ext uri="{FF2B5EF4-FFF2-40B4-BE49-F238E27FC236}">
                  <a16:creationId xmlns:a16="http://schemas.microsoft.com/office/drawing/2014/main" id="{4320C3AF-1A2E-BDE2-E707-A8E9D8494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989" y="889393"/>
              <a:ext cx="7432431" cy="526448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2D091157-A070-1DBD-12ED-29AD0A7B539D}"/>
                </a:ext>
              </a:extLst>
            </p:cNvPr>
            <p:cNvSpPr txBox="1"/>
            <p:nvPr/>
          </p:nvSpPr>
          <p:spPr>
            <a:xfrm>
              <a:off x="4956824" y="6160205"/>
              <a:ext cx="2726816" cy="446309"/>
            </a:xfrm>
            <a:prstGeom prst="rect">
              <a:avLst/>
            </a:prstGeom>
            <a:noFill/>
          </p:spPr>
          <p:txBody>
            <a:bodyPr wrap="square" rtlCol="0">
              <a:spAutoFit/>
            </a:bodyPr>
            <a:lstStyle/>
            <a:p>
              <a:pPr algn="ctr"/>
              <a:r>
                <a:rPr lang="zh-CN" altLang="en-US" dirty="0"/>
                <a:t>图</a:t>
              </a:r>
              <a:r>
                <a:rPr lang="en-US" altLang="zh-CN" dirty="0"/>
                <a:t>1 </a:t>
              </a:r>
              <a:r>
                <a:rPr lang="zh-CN" altLang="en-US" dirty="0"/>
                <a:t>交并比示意图</a:t>
              </a:r>
              <a:r>
                <a:rPr lang="en-US" altLang="zh-CN" baseline="30000" dirty="0"/>
                <a:t>[1]</a:t>
              </a:r>
              <a:endParaRPr lang="zh-CN" altLang="en-US" dirty="0"/>
            </a:p>
          </p:txBody>
        </p:sp>
      </p:grpSp>
      <p:sp>
        <p:nvSpPr>
          <p:cNvPr id="24" name="文本框 23">
            <a:extLst>
              <a:ext uri="{FF2B5EF4-FFF2-40B4-BE49-F238E27FC236}">
                <a16:creationId xmlns:a16="http://schemas.microsoft.com/office/drawing/2014/main" id="{3F0299CD-F4BC-0BB6-A3F8-B08473AB6148}"/>
              </a:ext>
            </a:extLst>
          </p:cNvPr>
          <p:cNvSpPr txBox="1"/>
          <p:nvPr/>
        </p:nvSpPr>
        <p:spPr>
          <a:xfrm>
            <a:off x="292796" y="968644"/>
            <a:ext cx="5867780" cy="369332"/>
          </a:xfrm>
          <a:prstGeom prst="rect">
            <a:avLst/>
          </a:prstGeom>
          <a:noFill/>
        </p:spPr>
        <p:txBody>
          <a:bodyPr wrap="square" rtlCol="0">
            <a:spAutoFit/>
          </a:bodyPr>
          <a:lstStyle/>
          <a:p>
            <a:r>
              <a:rPr lang="zh-CN" altLang="en-US" dirty="0">
                <a:solidFill>
                  <a:srgbClr val="4D4D4D"/>
                </a:solidFill>
                <a:latin typeface="-apple-system"/>
              </a:rPr>
              <a:t>平均交并比（</a:t>
            </a:r>
            <a:r>
              <a:rPr lang="en-US" altLang="zh-CN" b="0" i="0" dirty="0">
                <a:solidFill>
                  <a:srgbClr val="4D4D4D"/>
                </a:solidFill>
                <a:effectLst/>
                <a:latin typeface="-apple-system"/>
              </a:rPr>
              <a:t> Mean Intersection over Union</a:t>
            </a:r>
            <a:r>
              <a:rPr lang="zh-CN" altLang="en-US" b="0" i="0" dirty="0">
                <a:solidFill>
                  <a:srgbClr val="4D4D4D"/>
                </a:solidFill>
                <a:effectLst/>
                <a:latin typeface="-apple-system"/>
              </a:rPr>
              <a:t>，</a:t>
            </a:r>
            <a:r>
              <a:rPr lang="en-US" altLang="zh-CN" b="1" i="0" dirty="0" err="1">
                <a:solidFill>
                  <a:srgbClr val="4D4D4D"/>
                </a:solidFill>
                <a:effectLst/>
                <a:latin typeface="-apple-system"/>
              </a:rPr>
              <a:t>MIoU</a:t>
            </a:r>
            <a:r>
              <a:rPr lang="en-US" altLang="zh-CN" b="1" i="0" dirty="0">
                <a:solidFill>
                  <a:srgbClr val="4D4D4D"/>
                </a:solidFill>
                <a:effectLst/>
                <a:latin typeface="-apple-system"/>
              </a:rPr>
              <a:t> </a:t>
            </a:r>
            <a:r>
              <a:rPr lang="zh-CN" altLang="en-US" dirty="0">
                <a:solidFill>
                  <a:srgbClr val="4D4D4D"/>
                </a:solidFill>
                <a:latin typeface="-apple-system"/>
              </a:rPr>
              <a:t>）：</a:t>
            </a:r>
            <a:endParaRPr lang="zh-CN" altLang="en-US" dirty="0"/>
          </a:p>
        </p:txBody>
      </p:sp>
      <p:sp>
        <p:nvSpPr>
          <p:cNvPr id="31" name="文本框 30">
            <a:extLst>
              <a:ext uri="{FF2B5EF4-FFF2-40B4-BE49-F238E27FC236}">
                <a16:creationId xmlns:a16="http://schemas.microsoft.com/office/drawing/2014/main" id="{C177F589-B628-381B-7B4D-797DE679DA26}"/>
              </a:ext>
            </a:extLst>
          </p:cNvPr>
          <p:cNvSpPr txBox="1"/>
          <p:nvPr/>
        </p:nvSpPr>
        <p:spPr>
          <a:xfrm>
            <a:off x="6826080" y="985404"/>
            <a:ext cx="5086350" cy="369332"/>
          </a:xfrm>
          <a:prstGeom prst="rect">
            <a:avLst/>
          </a:prstGeom>
          <a:noFill/>
        </p:spPr>
        <p:txBody>
          <a:bodyPr wrap="square" rtlCol="0">
            <a:spAutoFit/>
          </a:bodyPr>
          <a:lstStyle/>
          <a:p>
            <a:r>
              <a:rPr lang="zh-CN" altLang="en-US" dirty="0"/>
              <a:t>两类的交并比</a:t>
            </a:r>
            <a:r>
              <a:rPr lang="en-US" altLang="zh-CN" dirty="0"/>
              <a:t>(</a:t>
            </a:r>
            <a:r>
              <a:rPr lang="en-US" altLang="zh-CN" dirty="0" err="1"/>
              <a:t>IoU</a:t>
            </a:r>
            <a:r>
              <a:rPr lang="en-US" altLang="zh-CN" dirty="0"/>
              <a:t>):    </a:t>
            </a:r>
            <a:r>
              <a:rPr lang="en-US" altLang="zh-CN" dirty="0" err="1"/>
              <a:t>IoU</a:t>
            </a:r>
            <a:r>
              <a:rPr lang="en-US" altLang="zh-CN" dirty="0"/>
              <a:t>=TP / (TP + FN + FP) </a:t>
            </a:r>
            <a:endParaRPr lang="zh-CN" altLang="en-US" dirty="0"/>
          </a:p>
        </p:txBody>
      </p:sp>
      <p:grpSp>
        <p:nvGrpSpPr>
          <p:cNvPr id="36" name="组合 35">
            <a:extLst>
              <a:ext uri="{FF2B5EF4-FFF2-40B4-BE49-F238E27FC236}">
                <a16:creationId xmlns:a16="http://schemas.microsoft.com/office/drawing/2014/main" id="{4555F3BC-5619-DE67-E57B-5FDCDD81ADCB}"/>
              </a:ext>
            </a:extLst>
          </p:cNvPr>
          <p:cNvGrpSpPr/>
          <p:nvPr/>
        </p:nvGrpSpPr>
        <p:grpSpPr>
          <a:xfrm>
            <a:off x="6826080" y="1515150"/>
            <a:ext cx="3363073" cy="1894667"/>
            <a:chOff x="6748856" y="1621558"/>
            <a:chExt cx="3363073" cy="1894667"/>
          </a:xfrm>
        </p:grpSpPr>
        <p:grpSp>
          <p:nvGrpSpPr>
            <p:cNvPr id="30" name="组合 29">
              <a:extLst>
                <a:ext uri="{FF2B5EF4-FFF2-40B4-BE49-F238E27FC236}">
                  <a16:creationId xmlns:a16="http://schemas.microsoft.com/office/drawing/2014/main" id="{73CAD2C3-84C5-135A-979B-C6FD3F53A369}"/>
                </a:ext>
              </a:extLst>
            </p:cNvPr>
            <p:cNvGrpSpPr/>
            <p:nvPr/>
          </p:nvGrpSpPr>
          <p:grpSpPr>
            <a:xfrm>
              <a:off x="6748856" y="1621558"/>
              <a:ext cx="3363073" cy="1894667"/>
              <a:chOff x="6823344" y="1250280"/>
              <a:chExt cx="3363073" cy="1894667"/>
            </a:xfrm>
          </p:grpSpPr>
          <p:sp>
            <p:nvSpPr>
              <p:cNvPr id="25" name="椭圆 24">
                <a:extLst>
                  <a:ext uri="{FF2B5EF4-FFF2-40B4-BE49-F238E27FC236}">
                    <a16:creationId xmlns:a16="http://schemas.microsoft.com/office/drawing/2014/main" id="{53145A4F-F985-2BFA-B892-59B63416C605}"/>
                  </a:ext>
                </a:extLst>
              </p:cNvPr>
              <p:cNvSpPr/>
              <p:nvPr/>
            </p:nvSpPr>
            <p:spPr>
              <a:xfrm>
                <a:off x="6823344" y="1250280"/>
                <a:ext cx="2038849" cy="1883043"/>
              </a:xfrm>
              <a:prstGeom prst="ellipse">
                <a:avLst/>
              </a:prstGeom>
              <a:solidFill>
                <a:srgbClr val="FF0000">
                  <a:alpha val="3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98BA6125-23FA-6F2C-E2FE-5FC9BE80AEAA}"/>
                  </a:ext>
                </a:extLst>
              </p:cNvPr>
              <p:cNvSpPr/>
              <p:nvPr/>
            </p:nvSpPr>
            <p:spPr>
              <a:xfrm>
                <a:off x="8147568" y="1261904"/>
                <a:ext cx="2038849" cy="1883043"/>
              </a:xfrm>
              <a:prstGeom prst="ellipse">
                <a:avLst/>
              </a:prstGeom>
              <a:solidFill>
                <a:srgbClr val="FFC000">
                  <a:alpha val="5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DFFB0CED-74D0-00E9-5F7C-B6D0651E045B}"/>
                </a:ext>
              </a:extLst>
            </p:cNvPr>
            <p:cNvSpPr txBox="1"/>
            <p:nvPr/>
          </p:nvSpPr>
          <p:spPr>
            <a:xfrm>
              <a:off x="7086600" y="2181284"/>
              <a:ext cx="942030" cy="1200329"/>
            </a:xfrm>
            <a:prstGeom prst="rect">
              <a:avLst/>
            </a:prstGeom>
            <a:noFill/>
          </p:spPr>
          <p:txBody>
            <a:bodyPr wrap="square" rtlCol="0">
              <a:spAutoFit/>
            </a:bodyPr>
            <a:lstStyle/>
            <a:p>
              <a:pPr algn="ctr"/>
              <a:r>
                <a:rPr lang="zh-CN" altLang="en-US" dirty="0"/>
                <a:t>所有类</a:t>
              </a:r>
              <a:r>
                <a:rPr lang="en-US" altLang="zh-CN" dirty="0"/>
                <a:t>1</a:t>
              </a:r>
              <a:r>
                <a:rPr lang="zh-CN" altLang="en-US" dirty="0"/>
                <a:t>真实样本（</a:t>
              </a:r>
              <a:r>
                <a:rPr lang="en-US" altLang="zh-CN" dirty="0"/>
                <a:t>FN</a:t>
              </a:r>
              <a:r>
                <a:rPr lang="zh-CN" altLang="en-US" dirty="0"/>
                <a:t>）</a:t>
              </a:r>
            </a:p>
          </p:txBody>
        </p:sp>
        <p:sp>
          <p:nvSpPr>
            <p:cNvPr id="33" name="文本框 32">
              <a:extLst>
                <a:ext uri="{FF2B5EF4-FFF2-40B4-BE49-F238E27FC236}">
                  <a16:creationId xmlns:a16="http://schemas.microsoft.com/office/drawing/2014/main" id="{DC1F657B-F3A4-839C-EDF4-017BA372CCD2}"/>
                </a:ext>
              </a:extLst>
            </p:cNvPr>
            <p:cNvSpPr txBox="1"/>
            <p:nvPr/>
          </p:nvSpPr>
          <p:spPr>
            <a:xfrm>
              <a:off x="8854852" y="2254251"/>
              <a:ext cx="942030" cy="1200329"/>
            </a:xfrm>
            <a:prstGeom prst="rect">
              <a:avLst/>
            </a:prstGeom>
            <a:noFill/>
          </p:spPr>
          <p:txBody>
            <a:bodyPr wrap="square" rtlCol="0">
              <a:spAutoFit/>
            </a:bodyPr>
            <a:lstStyle/>
            <a:p>
              <a:pPr algn="ctr"/>
              <a:r>
                <a:rPr lang="zh-CN" altLang="en-US" dirty="0"/>
                <a:t>所有类</a:t>
              </a:r>
              <a:r>
                <a:rPr lang="en-US" altLang="zh-CN" dirty="0"/>
                <a:t>1</a:t>
              </a:r>
              <a:r>
                <a:rPr lang="zh-CN" altLang="en-US" dirty="0"/>
                <a:t>预测样本（</a:t>
              </a:r>
              <a:r>
                <a:rPr lang="en-US" altLang="zh-CN" dirty="0"/>
                <a:t>FP</a:t>
              </a:r>
              <a:r>
                <a:rPr lang="zh-CN" altLang="en-US" dirty="0"/>
                <a:t>）</a:t>
              </a:r>
            </a:p>
          </p:txBody>
        </p:sp>
        <p:sp>
          <p:nvSpPr>
            <p:cNvPr id="34" name="文本框 33">
              <a:extLst>
                <a:ext uri="{FF2B5EF4-FFF2-40B4-BE49-F238E27FC236}">
                  <a16:creationId xmlns:a16="http://schemas.microsoft.com/office/drawing/2014/main" id="{4D3B50EA-4A8B-7581-82BA-6686C27EF1FB}"/>
                </a:ext>
              </a:extLst>
            </p:cNvPr>
            <p:cNvSpPr txBox="1"/>
            <p:nvPr/>
          </p:nvSpPr>
          <p:spPr>
            <a:xfrm>
              <a:off x="8086594" y="2122224"/>
              <a:ext cx="764925" cy="923330"/>
            </a:xfrm>
            <a:prstGeom prst="rect">
              <a:avLst/>
            </a:prstGeom>
            <a:noFill/>
          </p:spPr>
          <p:txBody>
            <a:bodyPr wrap="square" rtlCol="0">
              <a:spAutoFit/>
            </a:bodyPr>
            <a:lstStyle/>
            <a:p>
              <a:pPr algn="ctr"/>
              <a:r>
                <a:rPr lang="zh-CN" altLang="en-US" dirty="0"/>
                <a:t>正确分类</a:t>
              </a:r>
              <a:endParaRPr lang="en-US" altLang="zh-CN" dirty="0"/>
            </a:p>
            <a:p>
              <a:pPr algn="ctr"/>
              <a:r>
                <a:rPr lang="zh-CN" altLang="en-US" dirty="0"/>
                <a:t>（</a:t>
              </a:r>
              <a:r>
                <a:rPr lang="en-US" altLang="zh-CN" dirty="0"/>
                <a:t>TP</a:t>
              </a:r>
              <a:r>
                <a:rPr lang="zh-CN" altLang="en-US" dirty="0"/>
                <a:t>）</a:t>
              </a:r>
            </a:p>
          </p:txBody>
        </p:sp>
      </p:grpSp>
      <p:graphicFrame>
        <p:nvGraphicFramePr>
          <p:cNvPr id="35" name="表格 34">
            <a:extLst>
              <a:ext uri="{FF2B5EF4-FFF2-40B4-BE49-F238E27FC236}">
                <a16:creationId xmlns:a16="http://schemas.microsoft.com/office/drawing/2014/main" id="{3FAB3CEE-99FC-3AB9-09B1-51F33BA43036}"/>
              </a:ext>
            </a:extLst>
          </p:cNvPr>
          <p:cNvGraphicFramePr>
            <a:graphicFrameLocks noGrp="1"/>
          </p:cNvGraphicFramePr>
          <p:nvPr>
            <p:extLst>
              <p:ext uri="{D42A27DB-BD31-4B8C-83A1-F6EECF244321}">
                <p14:modId xmlns:p14="http://schemas.microsoft.com/office/powerpoint/2010/main" val="499331731"/>
              </p:ext>
            </p:extLst>
          </p:nvPr>
        </p:nvGraphicFramePr>
        <p:xfrm>
          <a:off x="6826080" y="3610949"/>
          <a:ext cx="3646096" cy="1601470"/>
        </p:xfrm>
        <a:graphic>
          <a:graphicData uri="http://schemas.openxmlformats.org/drawingml/2006/table">
            <a:tbl>
              <a:tblPr firstRow="1" bandRow="1">
                <a:tableStyleId>{68D230F3-CF80-4859-8CE7-A43EE81993B5}</a:tableStyleId>
              </a:tblPr>
              <a:tblGrid>
                <a:gridCol w="1844494">
                  <a:extLst>
                    <a:ext uri="{9D8B030D-6E8A-4147-A177-3AD203B41FA5}">
                      <a16:colId xmlns:a16="http://schemas.microsoft.com/office/drawing/2014/main" val="1700294717"/>
                    </a:ext>
                  </a:extLst>
                </a:gridCol>
                <a:gridCol w="900801">
                  <a:extLst>
                    <a:ext uri="{9D8B030D-6E8A-4147-A177-3AD203B41FA5}">
                      <a16:colId xmlns:a16="http://schemas.microsoft.com/office/drawing/2014/main" val="3171057710"/>
                    </a:ext>
                  </a:extLst>
                </a:gridCol>
                <a:gridCol w="900801">
                  <a:extLst>
                    <a:ext uri="{9D8B030D-6E8A-4147-A177-3AD203B41FA5}">
                      <a16:colId xmlns:a16="http://schemas.microsoft.com/office/drawing/2014/main" val="3858605866"/>
                    </a:ext>
                  </a:extLst>
                </a:gridCol>
              </a:tblGrid>
              <a:tr h="869950">
                <a:tc>
                  <a:txBody>
                    <a:bodyPr/>
                    <a:lstStyle/>
                    <a:p>
                      <a:pPr algn="ctr"/>
                      <a:r>
                        <a:rPr lang="zh-CN" altLang="en-US" dirty="0"/>
                        <a:t>真实           预测</a:t>
                      </a:r>
                    </a:p>
                  </a:txBody>
                  <a:tcPr anchor="ctr">
                    <a:lnTlToBr w="12700" cap="flat" cmpd="sng" algn="ctr">
                      <a:solidFill>
                        <a:schemeClr val="tx1"/>
                      </a:solidFill>
                      <a:prstDash val="solid"/>
                      <a:round/>
                      <a:headEnd type="none" w="med" len="med"/>
                      <a:tailEnd type="none" w="med" len="med"/>
                    </a:lnTlToBr>
                  </a:tcPr>
                </a:tc>
                <a:tc>
                  <a:txBody>
                    <a:bodyPr/>
                    <a:lstStyle/>
                    <a:p>
                      <a:pPr algn="ctr"/>
                      <a:r>
                        <a:rPr lang="zh-CN" altLang="en-US" dirty="0"/>
                        <a:t>类别</a:t>
                      </a:r>
                      <a:r>
                        <a:rPr lang="en-US" altLang="zh-CN" dirty="0"/>
                        <a:t>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2</a:t>
                      </a:r>
                      <a:endParaRPr lang="zh-CN" altLang="en-US" dirty="0"/>
                    </a:p>
                  </a:txBody>
                  <a:tcPr anchor="ctr"/>
                </a:tc>
                <a:extLst>
                  <a:ext uri="{0D108BD9-81ED-4DB2-BD59-A6C34878D82A}">
                    <a16:rowId xmlns:a16="http://schemas.microsoft.com/office/drawing/2014/main" val="2483241854"/>
                  </a:ext>
                </a:extLst>
              </a:tr>
              <a:tr h="323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1</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5</a:t>
                      </a:r>
                      <a:endParaRPr lang="zh-CN" altLang="en-US" dirty="0"/>
                    </a:p>
                  </a:txBody>
                  <a:tcPr anchor="ctr"/>
                </a:tc>
                <a:extLst>
                  <a:ext uri="{0D108BD9-81ED-4DB2-BD59-A6C34878D82A}">
                    <a16:rowId xmlns:a16="http://schemas.microsoft.com/office/drawing/2014/main" val="3900568325"/>
                  </a:ext>
                </a:extLst>
              </a:tr>
              <a:tr h="323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2</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18</a:t>
                      </a:r>
                      <a:endParaRPr lang="zh-CN" altLang="en-US" dirty="0"/>
                    </a:p>
                  </a:txBody>
                  <a:tcPr anchor="ctr"/>
                </a:tc>
                <a:extLst>
                  <a:ext uri="{0D108BD9-81ED-4DB2-BD59-A6C34878D82A}">
                    <a16:rowId xmlns:a16="http://schemas.microsoft.com/office/drawing/2014/main" val="199295230"/>
                  </a:ext>
                </a:extLst>
              </a:tr>
            </a:tbl>
          </a:graphicData>
        </a:graphic>
      </p:graphicFrame>
      <p:sp>
        <p:nvSpPr>
          <p:cNvPr id="37" name="文本框 36">
            <a:extLst>
              <a:ext uri="{FF2B5EF4-FFF2-40B4-BE49-F238E27FC236}">
                <a16:creationId xmlns:a16="http://schemas.microsoft.com/office/drawing/2014/main" id="{3AEF028D-46AC-86EA-78C9-8EC0FBDD00D5}"/>
              </a:ext>
            </a:extLst>
          </p:cNvPr>
          <p:cNvSpPr txBox="1"/>
          <p:nvPr/>
        </p:nvSpPr>
        <p:spPr>
          <a:xfrm>
            <a:off x="6826080" y="5377955"/>
            <a:ext cx="3363132" cy="923330"/>
          </a:xfrm>
          <a:prstGeom prst="rect">
            <a:avLst/>
          </a:prstGeom>
          <a:noFill/>
        </p:spPr>
        <p:txBody>
          <a:bodyPr wrap="square" rtlCol="0">
            <a:spAutoFit/>
          </a:bodyPr>
          <a:lstStyle/>
          <a:p>
            <a:r>
              <a:rPr lang="en-US" altLang="zh-CN" dirty="0"/>
              <a:t>IoU1=[15]/[15+5+15+2-15]</a:t>
            </a:r>
          </a:p>
          <a:p>
            <a:r>
              <a:rPr lang="en-US" altLang="zh-CN" dirty="0"/>
              <a:t>IoU2=[18]/[18+5+2+18-18]</a:t>
            </a:r>
          </a:p>
          <a:p>
            <a:r>
              <a:rPr lang="en-US" altLang="zh-CN" b="1" dirty="0" err="1"/>
              <a:t>MloU</a:t>
            </a:r>
            <a:r>
              <a:rPr lang="en-US" altLang="zh-CN" b="1" dirty="0"/>
              <a:t>=mean(IoU1+IoU2)</a:t>
            </a:r>
            <a:endParaRPr lang="zh-CN" altLang="en-US" b="1" dirty="0"/>
          </a:p>
        </p:txBody>
      </p:sp>
    </p:spTree>
    <p:extLst>
      <p:ext uri="{BB962C8B-B14F-4D97-AF65-F5344CB8AC3E}">
        <p14:creationId xmlns:p14="http://schemas.microsoft.com/office/powerpoint/2010/main" val="233390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a:extLst>
              <a:ext uri="{FF2B5EF4-FFF2-40B4-BE49-F238E27FC236}">
                <a16:creationId xmlns:a16="http://schemas.microsoft.com/office/drawing/2014/main" id="{612CBDB5-DBAB-446B-AB2E-7D243D9F635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191000" y="1407160"/>
            <a:ext cx="8001000" cy="404368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802731" y="713740"/>
            <a:ext cx="12994732" cy="4737100"/>
            <a:chOff x="-802731" y="713740"/>
            <a:chExt cx="12994732" cy="4737100"/>
          </a:xfrm>
        </p:grpSpPr>
        <p:grpSp>
          <p:nvGrpSpPr>
            <p:cNvPr id="26" name="组合 25"/>
            <p:cNvGrpSpPr/>
            <p:nvPr/>
          </p:nvGrpSpPr>
          <p:grpSpPr>
            <a:xfrm>
              <a:off x="-802731" y="1407160"/>
              <a:ext cx="5529881" cy="4043680"/>
              <a:chOff x="-802731" y="1407160"/>
              <a:chExt cx="5529881" cy="4043680"/>
            </a:xfrm>
          </p:grpSpPr>
          <p:sp>
            <p:nvSpPr>
              <p:cNvPr id="32" name="矩形 31"/>
              <p:cNvSpPr/>
              <p:nvPr/>
            </p:nvSpPr>
            <p:spPr>
              <a:xfrm>
                <a:off x="0" y="1407160"/>
                <a:ext cx="4064000" cy="4043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grpSp>
            <p:nvGrpSpPr>
              <p:cNvPr id="33" name="组合 32"/>
              <p:cNvGrpSpPr/>
              <p:nvPr/>
            </p:nvGrpSpPr>
            <p:grpSpPr>
              <a:xfrm>
                <a:off x="-802731" y="2153186"/>
                <a:ext cx="5529881" cy="2350830"/>
                <a:chOff x="-853531" y="2217212"/>
                <a:chExt cx="5529881" cy="2350830"/>
              </a:xfrm>
            </p:grpSpPr>
            <p:sp>
              <p:nvSpPr>
                <p:cNvPr id="34" name="文本框 33"/>
                <p:cNvSpPr txBox="1"/>
                <p:nvPr/>
              </p:nvSpPr>
              <p:spPr>
                <a:xfrm>
                  <a:off x="-853531" y="2217212"/>
                  <a:ext cx="5529881" cy="646331"/>
                </a:xfrm>
                <a:prstGeom prst="rect">
                  <a:avLst/>
                </a:prstGeom>
                <a:noFill/>
              </p:spPr>
              <p:txBody>
                <a:bodyPr wrap="square" rtlCol="0">
                  <a:spAutoFit/>
                </a:bodyPr>
                <a:lstStyle/>
                <a:p>
                  <a:pPr algn="ctr"/>
                  <a:r>
                    <a:rPr lang="zh-CN" altLang="en-US" sz="3600" dirty="0">
                      <a:solidFill>
                        <a:schemeClr val="bg1"/>
                      </a:solidFill>
                      <a:latin typeface="造字工房力黑（非商用）常规体" pitchFamily="50" charset="-122"/>
                      <a:ea typeface="造字工房力黑（非商用）常规体" pitchFamily="50" charset="-122"/>
                      <a:cs typeface="+mn-ea"/>
                      <a:sym typeface="+mn-lt"/>
                    </a:rPr>
                    <a:t>全卷积网络</a:t>
                  </a:r>
                  <a:r>
                    <a:rPr lang="en-US" altLang="zh-CN" sz="3600" dirty="0">
                      <a:solidFill>
                        <a:schemeClr val="bg1"/>
                      </a:solidFill>
                      <a:latin typeface="造字工房力黑（非商用）常规体" pitchFamily="50" charset="-122"/>
                      <a:ea typeface="造字工房力黑（非商用）常规体" pitchFamily="50" charset="-122"/>
                      <a:cs typeface="+mn-ea"/>
                      <a:sym typeface="+mn-lt"/>
                    </a:rPr>
                    <a:t>FCN</a:t>
                  </a:r>
                </a:p>
              </p:txBody>
            </p:sp>
            <p:sp>
              <p:nvSpPr>
                <p:cNvPr id="35" name="MH_Title"/>
                <p:cNvSpPr txBox="1">
                  <a:spLocks noChangeArrowheads="1"/>
                </p:cNvSpPr>
                <p:nvPr>
                  <p:custDataLst>
                    <p:tags r:id="rId1"/>
                  </p:custDataLst>
                </p:nvPr>
              </p:nvSpPr>
              <p:spPr bwMode="auto">
                <a:xfrm>
                  <a:off x="536560" y="3394919"/>
                  <a:ext cx="2889280" cy="117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nSpc>
                      <a:spcPct val="150000"/>
                    </a:lnSpc>
                  </a:pPr>
                  <a:r>
                    <a:rPr lang="en-US" altLang="zh-CN" sz="1600" dirty="0">
                      <a:solidFill>
                        <a:schemeClr val="bg1"/>
                      </a:solidFill>
                      <a:latin typeface="造字工房力黑（非商用）常规体" pitchFamily="50" charset="-122"/>
                      <a:ea typeface="造字工房力黑（非商用）常规体" pitchFamily="50" charset="-122"/>
                      <a:cs typeface="+mn-ea"/>
                      <a:sym typeface="+mn-lt"/>
                    </a:rPr>
                    <a:t>1.VGG</a:t>
                  </a:r>
                  <a:endParaRPr lang="zh-CN" altLang="en-US" sz="1600" dirty="0">
                    <a:solidFill>
                      <a:schemeClr val="bg1"/>
                    </a:solidFill>
                    <a:latin typeface="造字工房力黑（非商用）常规体" pitchFamily="50" charset="-122"/>
                    <a:ea typeface="造字工房力黑（非商用）常规体" pitchFamily="50" charset="-122"/>
                    <a:cs typeface="+mn-ea"/>
                    <a:sym typeface="+mn-lt"/>
                  </a:endParaRPr>
                </a:p>
                <a:p>
                  <a:pPr>
                    <a:lnSpc>
                      <a:spcPct val="150000"/>
                    </a:lnSpc>
                  </a:pPr>
                  <a:r>
                    <a:rPr lang="en-US" altLang="zh-CN" sz="1600" dirty="0">
                      <a:solidFill>
                        <a:schemeClr val="bg1"/>
                      </a:solidFill>
                      <a:latin typeface="造字工房力黑（非商用）常规体" pitchFamily="50" charset="-122"/>
                      <a:ea typeface="造字工房力黑（非商用）常规体" pitchFamily="50" charset="-122"/>
                      <a:cs typeface="+mn-ea"/>
                      <a:sym typeface="+mn-lt"/>
                    </a:rPr>
                    <a:t>2.FCN</a:t>
                  </a:r>
                  <a:r>
                    <a:rPr lang="zh-CN" altLang="en-US" sz="1600" dirty="0">
                      <a:solidFill>
                        <a:schemeClr val="bg1"/>
                      </a:solidFill>
                      <a:latin typeface="造字工房力黑（非商用）常规体" pitchFamily="50" charset="-122"/>
                      <a:ea typeface="造字工房力黑（非商用）常规体" pitchFamily="50" charset="-122"/>
                      <a:cs typeface="+mn-ea"/>
                      <a:sym typeface="+mn-lt"/>
                    </a:rPr>
                    <a:t>实现</a:t>
                  </a:r>
                </a:p>
              </p:txBody>
            </p:sp>
          </p:grpSp>
        </p:grpSp>
        <p:grpSp>
          <p:nvGrpSpPr>
            <p:cNvPr id="27" name="组合 26"/>
            <p:cNvGrpSpPr/>
            <p:nvPr/>
          </p:nvGrpSpPr>
          <p:grpSpPr>
            <a:xfrm>
              <a:off x="7564229" y="713740"/>
              <a:ext cx="4627772" cy="1386840"/>
              <a:chOff x="7564229" y="713740"/>
              <a:chExt cx="4627772" cy="1386840"/>
            </a:xfrm>
          </p:grpSpPr>
          <p:sp>
            <p:nvSpPr>
              <p:cNvPr id="29" name="任意多边形 28"/>
              <p:cNvSpPr/>
              <p:nvPr/>
            </p:nvSpPr>
            <p:spPr>
              <a:xfrm flipH="1" flipV="1">
                <a:off x="7564229" y="713740"/>
                <a:ext cx="4627771" cy="1386840"/>
              </a:xfrm>
              <a:custGeom>
                <a:avLst/>
                <a:gdLst>
                  <a:gd name="connsiteX0" fmla="*/ 0 w 7147560"/>
                  <a:gd name="connsiteY0" fmla="*/ 0 h 2814320"/>
                  <a:gd name="connsiteX1" fmla="*/ 6443980 w 7147560"/>
                  <a:gd name="connsiteY1" fmla="*/ 0 h 2814320"/>
                  <a:gd name="connsiteX2" fmla="*/ 7147560 w 7147560"/>
                  <a:gd name="connsiteY2" fmla="*/ 2814320 h 2814320"/>
                  <a:gd name="connsiteX3" fmla="*/ 0 w 7147560"/>
                  <a:gd name="connsiteY3" fmla="*/ 2814320 h 2814320"/>
                  <a:gd name="connsiteX0" fmla="*/ 0 w 8689506"/>
                  <a:gd name="connsiteY0" fmla="*/ 0 h 2814320"/>
                  <a:gd name="connsiteX1" fmla="*/ 6443980 w 8689506"/>
                  <a:gd name="connsiteY1" fmla="*/ 0 h 2814320"/>
                  <a:gd name="connsiteX2" fmla="*/ 8689506 w 8689506"/>
                  <a:gd name="connsiteY2" fmla="*/ 2814320 h 2814320"/>
                  <a:gd name="connsiteX3" fmla="*/ 0 w 8689506"/>
                  <a:gd name="connsiteY3" fmla="*/ 2814320 h 2814320"/>
                  <a:gd name="connsiteX4" fmla="*/ 0 w 8689506"/>
                  <a:gd name="connsiteY4" fmla="*/ 0 h 2814320"/>
                  <a:gd name="connsiteX0" fmla="*/ 0 w 9235080"/>
                  <a:gd name="connsiteY0" fmla="*/ 0 h 2834640"/>
                  <a:gd name="connsiteX1" fmla="*/ 6443980 w 9235080"/>
                  <a:gd name="connsiteY1" fmla="*/ 0 h 2834640"/>
                  <a:gd name="connsiteX2" fmla="*/ 9235080 w 9235080"/>
                  <a:gd name="connsiteY2" fmla="*/ 2834640 h 2834640"/>
                  <a:gd name="connsiteX3" fmla="*/ 0 w 9235080"/>
                  <a:gd name="connsiteY3" fmla="*/ 2814320 h 2834640"/>
                  <a:gd name="connsiteX4" fmla="*/ 0 w 923508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5080" h="2834640">
                    <a:moveTo>
                      <a:pt x="0" y="0"/>
                    </a:moveTo>
                    <a:lnTo>
                      <a:pt x="6443980" y="0"/>
                    </a:lnTo>
                    <a:lnTo>
                      <a:pt x="9235080" y="2834640"/>
                    </a:lnTo>
                    <a:lnTo>
                      <a:pt x="0" y="2814320"/>
                    </a:lnTo>
                    <a:lnTo>
                      <a:pt x="0"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力黑（非商用）常规体" pitchFamily="50" charset="-122"/>
                  <a:ea typeface="造字工房力黑（非商用）常规体" pitchFamily="50" charset="-122"/>
                  <a:cs typeface="+mn-ea"/>
                  <a:sym typeface="+mn-lt"/>
                </a:endParaRPr>
              </a:p>
            </p:txBody>
          </p:sp>
          <p:sp>
            <p:nvSpPr>
              <p:cNvPr id="31" name="文本框 30"/>
              <p:cNvSpPr txBox="1"/>
              <p:nvPr/>
            </p:nvSpPr>
            <p:spPr>
              <a:xfrm>
                <a:off x="7712365" y="991661"/>
                <a:ext cx="4479636" cy="707886"/>
              </a:xfrm>
              <a:prstGeom prst="rect">
                <a:avLst/>
              </a:prstGeom>
              <a:noFill/>
            </p:spPr>
            <p:txBody>
              <a:bodyPr wrap="square" rtlCol="0">
                <a:spAutoFit/>
              </a:bodyPr>
              <a:lstStyle/>
              <a:p>
                <a:pPr algn="r"/>
                <a:r>
                  <a:rPr lang="en-US" altLang="zh-CN" sz="4000" spc="300" dirty="0">
                    <a:solidFill>
                      <a:schemeClr val="bg1"/>
                    </a:solidFill>
                    <a:latin typeface="造字工房力黑（非商用）常规体" pitchFamily="50" charset="-122"/>
                    <a:ea typeface="造字工房力黑（非商用）常规体" pitchFamily="50" charset="-122"/>
                    <a:cs typeface="+mn-ea"/>
                    <a:sym typeface="+mn-lt"/>
                  </a:rPr>
                  <a:t>PART ONE</a:t>
                </a:r>
                <a:endParaRPr lang="zh-CN" altLang="en-US" sz="4000" spc="300" dirty="0">
                  <a:solidFill>
                    <a:schemeClr val="bg1"/>
                  </a:solidFill>
                  <a:latin typeface="造字工房力黑（非商用）常规体" pitchFamily="50" charset="-122"/>
                  <a:ea typeface="造字工房力黑（非商用）常规体" pitchFamily="50" charset="-122"/>
                  <a:cs typeface="+mn-ea"/>
                  <a:sym typeface="+mn-lt"/>
                </a:endParaRPr>
              </a:p>
            </p:txBody>
          </p:sp>
        </p:grpSp>
        <p:sp>
          <p:nvSpPr>
            <p:cNvPr id="28" name="文本框 27"/>
            <p:cNvSpPr txBox="1"/>
            <p:nvPr/>
          </p:nvSpPr>
          <p:spPr>
            <a:xfrm>
              <a:off x="9550399" y="3052435"/>
              <a:ext cx="2349194" cy="1446550"/>
            </a:xfrm>
            <a:prstGeom prst="rect">
              <a:avLst/>
            </a:prstGeom>
            <a:noFill/>
            <a:ln>
              <a:solidFill>
                <a:schemeClr val="bg1"/>
              </a:solidFill>
            </a:ln>
          </p:spPr>
          <p:txBody>
            <a:bodyPr wrap="square" rtlCol="0">
              <a:spAutoFit/>
            </a:bodyPr>
            <a:lstStyle/>
            <a:p>
              <a:pPr algn="ctr"/>
              <a:r>
                <a:rPr lang="en-US" altLang="zh-CN" sz="8800" spc="600" dirty="0">
                  <a:solidFill>
                    <a:schemeClr val="bg1"/>
                  </a:solidFill>
                  <a:latin typeface="造字工房力黑（非商用）常规体" pitchFamily="50" charset="-122"/>
                  <a:ea typeface="造字工房力黑（非商用）常规体" pitchFamily="50" charset="-122"/>
                  <a:cs typeface="+mn-ea"/>
                  <a:sym typeface="+mn-lt"/>
                </a:rPr>
                <a:t>02</a:t>
              </a:r>
              <a:endParaRPr lang="zh-CN" altLang="en-US" sz="8800" spc="600" dirty="0">
                <a:solidFill>
                  <a:schemeClr val="bg1"/>
                </a:solidFill>
                <a:latin typeface="造字工房力黑（非商用）常规体" pitchFamily="50" charset="-122"/>
                <a:ea typeface="造字工房力黑（非商用）常规体" pitchFamily="50" charset="-122"/>
                <a:cs typeface="+mn-ea"/>
                <a:sym typeface="+mn-lt"/>
              </a:endParaRPr>
            </a:p>
          </p:txBody>
        </p:sp>
      </p:grpSp>
      <p:pic>
        <p:nvPicPr>
          <p:cNvPr id="14" name="图片 13">
            <a:extLst>
              <a:ext uri="{FF2B5EF4-FFF2-40B4-BE49-F238E27FC236}">
                <a16:creationId xmlns:a16="http://schemas.microsoft.com/office/drawing/2014/main" id="{94AC94CE-CFA3-43D5-AE5F-E48B6BB921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4769" y="477840"/>
            <a:ext cx="2174882" cy="456069"/>
          </a:xfrm>
          <a:prstGeom prst="rect">
            <a:avLst/>
          </a:prstGeom>
        </p:spPr>
      </p:pic>
    </p:spTree>
    <p:extLst>
      <p:ext uri="{BB962C8B-B14F-4D97-AF65-F5344CB8AC3E}">
        <p14:creationId xmlns:p14="http://schemas.microsoft.com/office/powerpoint/2010/main" val="291076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全卷积网络</a:t>
                </a:r>
                <a:r>
                  <a:rPr lang="en-US" altLang="zh-CN" sz="2400" b="1" dirty="0">
                    <a:latin typeface="黑体" panose="02010609060101010101" pitchFamily="49" charset="-122"/>
                    <a:ea typeface="黑体" panose="02010609060101010101" pitchFamily="49" charset="-122"/>
                  </a:rPr>
                  <a:t>FCN-VGG16</a:t>
                </a:r>
                <a:endParaRPr lang="zh-CN" altLang="en-US" sz="2400" b="1" dirty="0">
                  <a:latin typeface="黑体" panose="02010609060101010101" pitchFamily="49" charset="-122"/>
                  <a:ea typeface="黑体" panose="02010609060101010101" pitchFamily="49" charset="-122"/>
                </a:endParaRP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grpSp>
        <p:nvGrpSpPr>
          <p:cNvPr id="27" name="组合 26">
            <a:extLst>
              <a:ext uri="{FF2B5EF4-FFF2-40B4-BE49-F238E27FC236}">
                <a16:creationId xmlns:a16="http://schemas.microsoft.com/office/drawing/2014/main" id="{9752DD47-0D1D-2AF1-8302-CB8955CF5CB2}"/>
              </a:ext>
            </a:extLst>
          </p:cNvPr>
          <p:cNvGrpSpPr/>
          <p:nvPr/>
        </p:nvGrpSpPr>
        <p:grpSpPr>
          <a:xfrm>
            <a:off x="0" y="6458033"/>
            <a:ext cx="11758640" cy="420734"/>
            <a:chOff x="-21148" y="6254917"/>
            <a:chExt cx="11758640" cy="420734"/>
          </a:xfrm>
        </p:grpSpPr>
        <p:cxnSp>
          <p:nvCxnSpPr>
            <p:cNvPr id="21" name="直接连接符 20">
              <a:extLst>
                <a:ext uri="{FF2B5EF4-FFF2-40B4-BE49-F238E27FC236}">
                  <a16:creationId xmlns:a16="http://schemas.microsoft.com/office/drawing/2014/main" id="{A1B5A463-7AF3-D2E4-0E6F-40925C98EFB0}"/>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EA38E2C-925C-A1B2-B96B-E0178E4C6651}"/>
                </a:ext>
              </a:extLst>
            </p:cNvPr>
            <p:cNvSpPr txBox="1"/>
            <p:nvPr/>
          </p:nvSpPr>
          <p:spPr>
            <a:xfrm>
              <a:off x="-21148" y="6260153"/>
              <a:ext cx="11758640" cy="415498"/>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4"/>
                </a:rPr>
                <a:t>https://www.sohu.com/a/387083227_663516</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[2] Very Deep Convolutional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NetWorks</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for Large-Scale Image Recognition</a:t>
              </a:r>
            </a:p>
          </p:txBody>
        </p:sp>
      </p:grpSp>
      <p:grpSp>
        <p:nvGrpSpPr>
          <p:cNvPr id="25" name="组合 24">
            <a:extLst>
              <a:ext uri="{FF2B5EF4-FFF2-40B4-BE49-F238E27FC236}">
                <a16:creationId xmlns:a16="http://schemas.microsoft.com/office/drawing/2014/main" id="{7D5DE7C2-1F5D-23ED-D73A-1CC606CE2C7D}"/>
              </a:ext>
            </a:extLst>
          </p:cNvPr>
          <p:cNvGrpSpPr/>
          <p:nvPr/>
        </p:nvGrpSpPr>
        <p:grpSpPr>
          <a:xfrm>
            <a:off x="0" y="1521476"/>
            <a:ext cx="7083234" cy="4398627"/>
            <a:chOff x="0" y="1521476"/>
            <a:chExt cx="7083234" cy="4398627"/>
          </a:xfrm>
        </p:grpSpPr>
        <p:pic>
          <p:nvPicPr>
            <p:cNvPr id="5122" name="Picture 2">
              <a:extLst>
                <a:ext uri="{FF2B5EF4-FFF2-40B4-BE49-F238E27FC236}">
                  <a16:creationId xmlns:a16="http://schemas.microsoft.com/office/drawing/2014/main" id="{949B21FC-09DE-8FFF-0CB8-AF7092E31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1476"/>
              <a:ext cx="7083234" cy="403350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82CC33D-3B55-F00F-9344-2F8CBDE8440B}"/>
                </a:ext>
              </a:extLst>
            </p:cNvPr>
            <p:cNvSpPr txBox="1"/>
            <p:nvPr/>
          </p:nvSpPr>
          <p:spPr>
            <a:xfrm>
              <a:off x="2265587" y="5550771"/>
              <a:ext cx="2552060" cy="369332"/>
            </a:xfrm>
            <a:prstGeom prst="rect">
              <a:avLst/>
            </a:prstGeom>
            <a:noFill/>
          </p:spPr>
          <p:txBody>
            <a:bodyPr wrap="square" rtlCol="0">
              <a:spAutoFit/>
            </a:bodyPr>
            <a:lstStyle/>
            <a:p>
              <a:pPr algn="ctr"/>
              <a:r>
                <a:rPr lang="zh-CN" altLang="en-US" dirty="0"/>
                <a:t>图</a:t>
              </a:r>
              <a:r>
                <a:rPr lang="en-US" altLang="zh-CN" dirty="0"/>
                <a:t>1 VGG</a:t>
              </a:r>
              <a:r>
                <a:rPr lang="zh-CN" altLang="en-US" dirty="0"/>
                <a:t>网络示意图</a:t>
              </a:r>
              <a:r>
                <a:rPr lang="en-US" altLang="zh-CN" baseline="30000" dirty="0"/>
                <a:t>[1]</a:t>
              </a:r>
              <a:endParaRPr lang="zh-CN" altLang="en-US" dirty="0"/>
            </a:p>
          </p:txBody>
        </p:sp>
      </p:grpSp>
      <p:grpSp>
        <p:nvGrpSpPr>
          <p:cNvPr id="28" name="组合 27">
            <a:extLst>
              <a:ext uri="{FF2B5EF4-FFF2-40B4-BE49-F238E27FC236}">
                <a16:creationId xmlns:a16="http://schemas.microsoft.com/office/drawing/2014/main" id="{2A274D4C-BCBE-DC2D-9FF5-E730460BE7EF}"/>
              </a:ext>
            </a:extLst>
          </p:cNvPr>
          <p:cNvGrpSpPr/>
          <p:nvPr/>
        </p:nvGrpSpPr>
        <p:grpSpPr>
          <a:xfrm>
            <a:off x="7083234" y="652633"/>
            <a:ext cx="5039899" cy="5271264"/>
            <a:chOff x="7083234" y="652633"/>
            <a:chExt cx="5039899" cy="5271264"/>
          </a:xfrm>
        </p:grpSpPr>
        <p:grpSp>
          <p:nvGrpSpPr>
            <p:cNvPr id="24" name="组合 23">
              <a:extLst>
                <a:ext uri="{FF2B5EF4-FFF2-40B4-BE49-F238E27FC236}">
                  <a16:creationId xmlns:a16="http://schemas.microsoft.com/office/drawing/2014/main" id="{5F5245C5-EC65-5DD1-AC52-E66F39E65131}"/>
                </a:ext>
              </a:extLst>
            </p:cNvPr>
            <p:cNvGrpSpPr/>
            <p:nvPr/>
          </p:nvGrpSpPr>
          <p:grpSpPr>
            <a:xfrm>
              <a:off x="7083234" y="652633"/>
              <a:ext cx="5039899" cy="5271264"/>
              <a:chOff x="6900491" y="648839"/>
              <a:chExt cx="5039899" cy="5271264"/>
            </a:xfrm>
          </p:grpSpPr>
          <p:pic>
            <p:nvPicPr>
              <p:cNvPr id="20" name="图片 19">
                <a:extLst>
                  <a:ext uri="{FF2B5EF4-FFF2-40B4-BE49-F238E27FC236}">
                    <a16:creationId xmlns:a16="http://schemas.microsoft.com/office/drawing/2014/main" id="{68BC3C5A-B08E-5BED-8E75-AC39AEDA3E1D}"/>
                  </a:ext>
                </a:extLst>
              </p:cNvPr>
              <p:cNvPicPr>
                <a:picLocks noChangeAspect="1"/>
              </p:cNvPicPr>
              <p:nvPr/>
            </p:nvPicPr>
            <p:blipFill rotWithShape="1">
              <a:blip r:embed="rId6"/>
              <a:srcRect t="824" r="11126"/>
              <a:stretch/>
            </p:blipFill>
            <p:spPr>
              <a:xfrm>
                <a:off x="6900491" y="648839"/>
                <a:ext cx="5039899" cy="4906145"/>
              </a:xfrm>
              <a:prstGeom prst="rect">
                <a:avLst/>
              </a:prstGeom>
            </p:spPr>
          </p:pic>
          <p:sp>
            <p:nvSpPr>
              <p:cNvPr id="23" name="文本框 22">
                <a:extLst>
                  <a:ext uri="{FF2B5EF4-FFF2-40B4-BE49-F238E27FC236}">
                    <a16:creationId xmlns:a16="http://schemas.microsoft.com/office/drawing/2014/main" id="{48813476-8575-7FA8-6DEF-70FD54441F27}"/>
                  </a:ext>
                </a:extLst>
              </p:cNvPr>
              <p:cNvSpPr txBox="1"/>
              <p:nvPr/>
            </p:nvSpPr>
            <p:spPr>
              <a:xfrm>
                <a:off x="8144410" y="5550771"/>
                <a:ext cx="2552060" cy="369332"/>
              </a:xfrm>
              <a:prstGeom prst="rect">
                <a:avLst/>
              </a:prstGeom>
              <a:noFill/>
            </p:spPr>
            <p:txBody>
              <a:bodyPr wrap="square" rtlCol="0">
                <a:spAutoFit/>
              </a:bodyPr>
              <a:lstStyle/>
              <a:p>
                <a:pPr algn="ctr"/>
                <a:r>
                  <a:rPr lang="zh-CN" altLang="en-US" dirty="0"/>
                  <a:t>表</a:t>
                </a:r>
                <a:r>
                  <a:rPr lang="en-US" altLang="zh-CN" dirty="0"/>
                  <a:t>1 VGG</a:t>
                </a:r>
                <a:r>
                  <a:rPr lang="zh-CN" altLang="en-US" dirty="0"/>
                  <a:t>网络</a:t>
                </a:r>
                <a:r>
                  <a:rPr lang="en-US" altLang="zh-CN" baseline="30000" dirty="0"/>
                  <a:t>[2]</a:t>
                </a:r>
                <a:endParaRPr lang="zh-CN" altLang="en-US" dirty="0"/>
              </a:p>
            </p:txBody>
          </p:sp>
        </p:grpSp>
        <p:sp>
          <p:nvSpPr>
            <p:cNvPr id="26" name="矩形 25">
              <a:extLst>
                <a:ext uri="{FF2B5EF4-FFF2-40B4-BE49-F238E27FC236}">
                  <a16:creationId xmlns:a16="http://schemas.microsoft.com/office/drawing/2014/main" id="{828D2D37-6852-4F5C-A779-34DA3DC37C57}"/>
                </a:ext>
              </a:extLst>
            </p:cNvPr>
            <p:cNvSpPr/>
            <p:nvPr/>
          </p:nvSpPr>
          <p:spPr>
            <a:xfrm>
              <a:off x="10422610" y="751668"/>
              <a:ext cx="798163" cy="4768264"/>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6CC479D1-0D3A-B584-8534-0C606169EFCC}"/>
              </a:ext>
            </a:extLst>
          </p:cNvPr>
          <p:cNvSpPr txBox="1"/>
          <p:nvPr/>
        </p:nvSpPr>
        <p:spPr>
          <a:xfrm>
            <a:off x="2618506" y="6023717"/>
            <a:ext cx="7709417"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sz="2000" b="0" i="0" dirty="0">
                <a:solidFill>
                  <a:srgbClr val="FF0000"/>
                </a:solidFill>
                <a:effectLst/>
                <a:latin typeface="-apple-system"/>
              </a:rPr>
              <a:t>卷积层</a:t>
            </a:r>
            <a:r>
              <a:rPr lang="en-US" altLang="zh-CN" sz="2000" b="0" i="0" dirty="0">
                <a:solidFill>
                  <a:srgbClr val="FF0000"/>
                </a:solidFill>
                <a:effectLst/>
                <a:latin typeface="-apple-system"/>
              </a:rPr>
              <a:t>13</a:t>
            </a:r>
            <a:r>
              <a:rPr lang="zh-CN" altLang="en-US" sz="2000" b="0" i="0" dirty="0">
                <a:solidFill>
                  <a:srgbClr val="FF0000"/>
                </a:solidFill>
                <a:effectLst/>
                <a:latin typeface="-apple-system"/>
              </a:rPr>
              <a:t>层，全连接</a:t>
            </a:r>
            <a:r>
              <a:rPr lang="en-US" altLang="zh-CN" sz="2000" b="0" i="0" dirty="0">
                <a:solidFill>
                  <a:srgbClr val="FF0000"/>
                </a:solidFill>
                <a:effectLst/>
                <a:latin typeface="-apple-system"/>
              </a:rPr>
              <a:t>3</a:t>
            </a:r>
            <a:r>
              <a:rPr lang="zh-CN" altLang="en-US" sz="2000" b="0" i="0" dirty="0">
                <a:solidFill>
                  <a:srgbClr val="FF0000"/>
                </a:solidFill>
                <a:effectLst/>
                <a:latin typeface="-apple-system"/>
              </a:rPr>
              <a:t>层，池化层不涉及权重</a:t>
            </a:r>
            <a:r>
              <a:rPr lang="zh-CN" altLang="en-US" sz="2000" dirty="0">
                <a:solidFill>
                  <a:srgbClr val="FF0000"/>
                </a:solidFill>
                <a:latin typeface="-apple-system"/>
              </a:rPr>
              <a:t>，</a:t>
            </a:r>
            <a:r>
              <a:rPr lang="zh-CN" altLang="en-US" sz="2000" b="0" i="0" dirty="0">
                <a:solidFill>
                  <a:srgbClr val="FF0000"/>
                </a:solidFill>
                <a:effectLst/>
                <a:latin typeface="-apple-system"/>
              </a:rPr>
              <a:t>共有</a:t>
            </a:r>
            <a:r>
              <a:rPr lang="en-US" altLang="zh-CN" sz="2000" dirty="0">
                <a:solidFill>
                  <a:srgbClr val="FF0000"/>
                </a:solidFill>
                <a:latin typeface="-apple-system"/>
              </a:rPr>
              <a:t>16</a:t>
            </a:r>
            <a:r>
              <a:rPr lang="zh-CN" altLang="en-US" sz="2000" dirty="0">
                <a:solidFill>
                  <a:srgbClr val="FF0000"/>
                </a:solidFill>
                <a:latin typeface="-apple-system"/>
              </a:rPr>
              <a:t>个</a:t>
            </a:r>
            <a:r>
              <a:rPr lang="zh-CN" altLang="en-US" sz="2000" b="0" i="0" dirty="0">
                <a:solidFill>
                  <a:srgbClr val="FF0000"/>
                </a:solidFill>
                <a:effectLst/>
                <a:latin typeface="-apple-system"/>
              </a:rPr>
              <a:t>权重层</a:t>
            </a:r>
            <a:endParaRPr lang="zh-CN" altLang="en-US" sz="2000" dirty="0">
              <a:solidFill>
                <a:srgbClr val="FF0000"/>
              </a:solidFill>
            </a:endParaRPr>
          </a:p>
        </p:txBody>
      </p:sp>
    </p:spTree>
    <p:extLst>
      <p:ext uri="{BB962C8B-B14F-4D97-AF65-F5344CB8AC3E}">
        <p14:creationId xmlns:p14="http://schemas.microsoft.com/office/powerpoint/2010/main" val="1259293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AEC9950-25A5-72ED-43A5-50AE3F7CD2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64" y="839502"/>
            <a:ext cx="4753909" cy="2970769"/>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94C008CD-2B47-DBB2-B81A-2B9BE917D68B}"/>
              </a:ext>
            </a:extLst>
          </p:cNvPr>
          <p:cNvPicPr>
            <a:picLocks noChangeAspect="1"/>
          </p:cNvPicPr>
          <p:nvPr/>
        </p:nvPicPr>
        <p:blipFill rotWithShape="1">
          <a:blip r:embed="rId4"/>
          <a:srcRect l="4979" t="8932" r="13235" b="5829"/>
          <a:stretch/>
        </p:blipFill>
        <p:spPr>
          <a:xfrm>
            <a:off x="5712109" y="869734"/>
            <a:ext cx="5593228" cy="2970000"/>
          </a:xfrm>
          <a:prstGeom prst="rect">
            <a:avLst/>
          </a:prstGeom>
        </p:spPr>
      </p:pic>
      <p:grpSp>
        <p:nvGrpSpPr>
          <p:cNvPr id="16" name="组合 15">
            <a:extLst>
              <a:ext uri="{FF2B5EF4-FFF2-40B4-BE49-F238E27FC236}">
                <a16:creationId xmlns:a16="http://schemas.microsoft.com/office/drawing/2014/main" id="{9452B2F4-E087-4F81-B7D3-49C44A5EC9BA}"/>
              </a:ext>
            </a:extLst>
          </p:cNvPr>
          <p:cNvGrpSpPr/>
          <p:nvPr/>
        </p:nvGrpSpPr>
        <p:grpSpPr>
          <a:xfrm>
            <a:off x="0" y="156335"/>
            <a:ext cx="11940390" cy="461665"/>
            <a:chOff x="0" y="156335"/>
            <a:chExt cx="11940390" cy="461665"/>
          </a:xfrm>
        </p:grpSpPr>
        <p:grpSp>
          <p:nvGrpSpPr>
            <p:cNvPr id="2" name="组合 1"/>
            <p:cNvGrpSpPr/>
            <p:nvPr/>
          </p:nvGrpSpPr>
          <p:grpSpPr>
            <a:xfrm>
              <a:off x="0" y="156335"/>
              <a:ext cx="9666514" cy="461665"/>
              <a:chOff x="0" y="248698"/>
              <a:chExt cx="9666514" cy="461665"/>
            </a:xfrm>
          </p:grpSpPr>
          <p:grpSp>
            <p:nvGrpSpPr>
              <p:cNvPr id="3" name="组合 2"/>
              <p:cNvGrpSpPr/>
              <p:nvPr/>
            </p:nvGrpSpPr>
            <p:grpSpPr>
              <a:xfrm>
                <a:off x="0" y="294640"/>
                <a:ext cx="880552" cy="375920"/>
                <a:chOff x="0" y="294640"/>
                <a:chExt cx="1094740" cy="467360"/>
              </a:xfrm>
              <a:solidFill>
                <a:srgbClr val="EE8A10"/>
              </a:solidFill>
            </p:grpSpPr>
            <p:sp>
              <p:nvSpPr>
                <p:cNvPr id="12" name="燕尾形 11"/>
                <p:cNvSpPr/>
                <p:nvPr/>
              </p:nvSpPr>
              <p:spPr>
                <a:xfrm>
                  <a:off x="416560" y="294640"/>
                  <a:ext cx="375920" cy="467360"/>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718820" y="294640"/>
                  <a:ext cx="375920" cy="46736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五边形 13"/>
                <p:cNvSpPr/>
                <p:nvPr/>
              </p:nvSpPr>
              <p:spPr>
                <a:xfrm>
                  <a:off x="0" y="294640"/>
                  <a:ext cx="518160" cy="4673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56076" y="408709"/>
                <a:ext cx="1749361" cy="147782"/>
                <a:chOff x="635462" y="775854"/>
                <a:chExt cx="1749361" cy="147782"/>
              </a:xfrm>
              <a:solidFill>
                <a:srgbClr val="EE8A10"/>
              </a:solidFill>
            </p:grpSpPr>
            <p:sp>
              <p:nvSpPr>
                <p:cNvPr id="7" name="椭圆 6"/>
                <p:cNvSpPr/>
                <p:nvPr/>
              </p:nvSpPr>
              <p:spPr>
                <a:xfrm>
                  <a:off x="635462" y="775855"/>
                  <a:ext cx="147781" cy="1477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6319" y="775854"/>
                  <a:ext cx="147781" cy="1477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37176" y="775855"/>
                  <a:ext cx="147781" cy="1477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6185" y="775854"/>
                  <a:ext cx="147781" cy="14778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37042" y="775854"/>
                  <a:ext cx="147781" cy="14778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a:cxnSpLocks/>
              </p:cNvCxnSpPr>
              <p:nvPr/>
            </p:nvCxnSpPr>
            <p:spPr>
              <a:xfrm>
                <a:off x="5212080" y="477520"/>
                <a:ext cx="4454434" cy="0"/>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2488" y="248698"/>
                <a:ext cx="410436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全卷积网络</a:t>
                </a:r>
                <a:r>
                  <a:rPr lang="en-US" altLang="zh-CN" sz="2400" b="1" dirty="0">
                    <a:latin typeface="黑体" panose="02010609060101010101" pitchFamily="49" charset="-122"/>
                    <a:ea typeface="黑体" panose="02010609060101010101" pitchFamily="49" charset="-122"/>
                  </a:rPr>
                  <a:t>FCN-VGG16</a:t>
                </a:r>
                <a:endParaRPr lang="zh-CN" altLang="en-US" sz="2400" b="1" dirty="0">
                  <a:latin typeface="黑体" panose="02010609060101010101" pitchFamily="49" charset="-122"/>
                  <a:ea typeface="黑体" panose="02010609060101010101" pitchFamily="49" charset="-122"/>
                </a:endParaRPr>
              </a:p>
            </p:txBody>
          </p:sp>
        </p:grpSp>
        <p:pic>
          <p:nvPicPr>
            <p:cNvPr id="63" name="图片 62">
              <a:extLst>
                <a:ext uri="{FF2B5EF4-FFF2-40B4-BE49-F238E27FC236}">
                  <a16:creationId xmlns:a16="http://schemas.microsoft.com/office/drawing/2014/main" id="{3488D3A8-EE59-477B-8E89-8AFAAB75BF5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65508" y="161931"/>
              <a:ext cx="2174882" cy="456069"/>
            </a:xfrm>
            <a:prstGeom prst="rect">
              <a:avLst/>
            </a:prstGeom>
          </p:spPr>
        </p:pic>
      </p:grpSp>
      <p:grpSp>
        <p:nvGrpSpPr>
          <p:cNvPr id="36" name="组合 35">
            <a:extLst>
              <a:ext uri="{FF2B5EF4-FFF2-40B4-BE49-F238E27FC236}">
                <a16:creationId xmlns:a16="http://schemas.microsoft.com/office/drawing/2014/main" id="{A35D043D-FE34-4CFC-548B-2A7A50DC870D}"/>
              </a:ext>
            </a:extLst>
          </p:cNvPr>
          <p:cNvGrpSpPr/>
          <p:nvPr/>
        </p:nvGrpSpPr>
        <p:grpSpPr>
          <a:xfrm>
            <a:off x="0" y="3992541"/>
            <a:ext cx="3963012" cy="2821764"/>
            <a:chOff x="21148" y="3496629"/>
            <a:chExt cx="3963012" cy="2821764"/>
          </a:xfrm>
        </p:grpSpPr>
        <p:sp>
          <p:nvSpPr>
            <p:cNvPr id="18" name="文本框 17">
              <a:extLst>
                <a:ext uri="{FF2B5EF4-FFF2-40B4-BE49-F238E27FC236}">
                  <a16:creationId xmlns:a16="http://schemas.microsoft.com/office/drawing/2014/main" id="{52564ECD-E4CA-3B3C-F1EC-586CC7DF4D87}"/>
                </a:ext>
              </a:extLst>
            </p:cNvPr>
            <p:cNvSpPr txBox="1"/>
            <p:nvPr/>
          </p:nvSpPr>
          <p:spPr>
            <a:xfrm>
              <a:off x="21148" y="3496629"/>
              <a:ext cx="3963012" cy="12738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传统的分类网络尺寸固定</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分类结果为</a:t>
              </a: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类别数概率值</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深层特征与浅层空间特征</a:t>
              </a:r>
              <a:endParaRPr lang="en-US" altLang="zh-CN"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658E2240-0CF7-FA6A-6139-9C1B606C87C5}"/>
                </a:ext>
              </a:extLst>
            </p:cNvPr>
            <p:cNvSpPr txBox="1"/>
            <p:nvPr/>
          </p:nvSpPr>
          <p:spPr>
            <a:xfrm>
              <a:off x="21148" y="5044518"/>
              <a:ext cx="3963012" cy="12738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dirty="0">
                  <a:solidFill>
                    <a:schemeClr val="accent6">
                      <a:lumMod val="50000"/>
                    </a:schemeClr>
                  </a:solidFill>
                  <a:latin typeface="黑体" panose="02010609060101010101" pitchFamily="49" charset="-122"/>
                  <a:ea typeface="黑体" panose="02010609060101010101" pitchFamily="49" charset="-122"/>
                </a:rPr>
                <a:t>无法更改输入大小</a:t>
              </a:r>
              <a:endParaRPr lang="en-US" altLang="zh-CN" dirty="0">
                <a:solidFill>
                  <a:schemeClr val="accent6">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solidFill>
                    <a:schemeClr val="accent6">
                      <a:lumMod val="50000"/>
                    </a:schemeClr>
                  </a:solidFill>
                  <a:latin typeface="黑体" panose="02010609060101010101" pitchFamily="49" charset="-122"/>
                  <a:ea typeface="黑体" panose="02010609060101010101" pitchFamily="49" charset="-122"/>
                </a:rPr>
                <a:t>无法准确定位，进而进行语义分割</a:t>
              </a:r>
              <a:endParaRPr lang="en-US" altLang="zh-CN" dirty="0">
                <a:solidFill>
                  <a:schemeClr val="accent6">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solidFill>
                    <a:schemeClr val="accent6">
                      <a:lumMod val="50000"/>
                    </a:schemeClr>
                  </a:solidFill>
                  <a:latin typeface="黑体" panose="02010609060101010101" pitchFamily="49" charset="-122"/>
                  <a:ea typeface="黑体" panose="02010609060101010101" pitchFamily="49" charset="-122"/>
                </a:rPr>
                <a:t>分割结果不够精细</a:t>
              </a:r>
              <a:endParaRPr lang="en-US" altLang="zh-CN" dirty="0">
                <a:solidFill>
                  <a:schemeClr val="accent6">
                    <a:lumMod val="50000"/>
                  </a:schemeClr>
                </a:solidFill>
                <a:latin typeface="黑体" panose="02010609060101010101" pitchFamily="49" charset="-122"/>
                <a:ea typeface="黑体" panose="02010609060101010101" pitchFamily="49" charset="-122"/>
              </a:endParaRPr>
            </a:p>
          </p:txBody>
        </p:sp>
      </p:grpSp>
      <p:cxnSp>
        <p:nvCxnSpPr>
          <p:cNvPr id="31" name="直接箭头连接符 30">
            <a:extLst>
              <a:ext uri="{FF2B5EF4-FFF2-40B4-BE49-F238E27FC236}">
                <a16:creationId xmlns:a16="http://schemas.microsoft.com/office/drawing/2014/main" id="{29ED119F-72FD-733C-AE49-DB38FCAB12A4}"/>
              </a:ext>
            </a:extLst>
          </p:cNvPr>
          <p:cNvCxnSpPr>
            <a:cxnSpLocks/>
            <a:stCxn id="18" idx="2"/>
            <a:endCxn id="19" idx="0"/>
          </p:cNvCxnSpPr>
          <p:nvPr/>
        </p:nvCxnSpPr>
        <p:spPr>
          <a:xfrm>
            <a:off x="1981506" y="5266416"/>
            <a:ext cx="0" cy="27401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35" name="文本框 34">
            <a:extLst>
              <a:ext uri="{FF2B5EF4-FFF2-40B4-BE49-F238E27FC236}">
                <a16:creationId xmlns:a16="http://schemas.microsoft.com/office/drawing/2014/main" id="{60F0F9E5-B351-ED33-189A-B62FBB20D530}"/>
              </a:ext>
            </a:extLst>
          </p:cNvPr>
          <p:cNvSpPr txBox="1"/>
          <p:nvPr/>
        </p:nvSpPr>
        <p:spPr>
          <a:xfrm>
            <a:off x="4613307" y="4031773"/>
            <a:ext cx="7578693" cy="2127634"/>
          </a:xfrm>
          <a:prstGeom prst="rect">
            <a:avLst/>
          </a:prstGeom>
          <a:noFill/>
        </p:spPr>
        <p:txBody>
          <a:bodyPr wrap="square" rtlCol="0">
            <a:spAutoFit/>
          </a:bodyPr>
          <a:lstStyle/>
          <a:p>
            <a:pPr>
              <a:lnSpc>
                <a:spcPct val="150000"/>
              </a:lnSpc>
            </a:pPr>
            <a:r>
              <a:rPr lang="zh-CN" altLang="en-US" dirty="0">
                <a:solidFill>
                  <a:srgbClr val="FF0000"/>
                </a:solidFill>
                <a:latin typeface="黑体" panose="02010609060101010101" pitchFamily="49" charset="-122"/>
                <a:ea typeface="黑体" panose="02010609060101010101" pitchFamily="49" charset="-122"/>
              </a:rPr>
              <a:t>创新点：</a:t>
            </a:r>
            <a:endParaRPr lang="en-US" altLang="zh-CN"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solidFill>
                  <a:srgbClr val="FF0000"/>
                </a:solidFill>
                <a:latin typeface="黑体" panose="02010609060101010101" pitchFamily="49" charset="-122"/>
                <a:ea typeface="黑体" panose="02010609060101010101" pitchFamily="49" charset="-122"/>
              </a:rPr>
              <a:t>建立任意尺寸输入的全卷积网络</a:t>
            </a:r>
            <a:r>
              <a:rPr lang="en-US" altLang="zh-CN" dirty="0">
                <a:solidFill>
                  <a:srgbClr val="FF0000"/>
                </a:solidFill>
                <a:latin typeface="黑体" panose="02010609060101010101" pitchFamily="49" charset="-122"/>
                <a:ea typeface="黑体" panose="02010609060101010101" pitchFamily="49" charset="-122"/>
              </a:rPr>
              <a:t>(Fully Convolutional </a:t>
            </a:r>
            <a:r>
              <a:rPr lang="en-US" altLang="zh-CN" dirty="0" err="1">
                <a:solidFill>
                  <a:srgbClr val="FF0000"/>
                </a:solidFill>
                <a:latin typeface="黑体" panose="02010609060101010101" pitchFamily="49" charset="-122"/>
                <a:ea typeface="黑体" panose="02010609060101010101" pitchFamily="49" charset="-122"/>
              </a:rPr>
              <a:t>Network,FCN</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用以实现语义分割</a:t>
            </a:r>
            <a:endParaRPr lang="en-US" altLang="zh-CN"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solidFill>
                  <a:srgbClr val="FF0000"/>
                </a:solidFill>
                <a:latin typeface="黑体" panose="02010609060101010101" pitchFamily="49" charset="-122"/>
                <a:ea typeface="黑体" panose="02010609060101010101" pitchFamily="49" charset="-122"/>
              </a:rPr>
              <a:t>只需要微调建立后的网络</a:t>
            </a:r>
            <a:endParaRPr lang="en-US" altLang="zh-CN"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solidFill>
                  <a:srgbClr val="FF0000"/>
                </a:solidFill>
                <a:latin typeface="黑体" panose="02010609060101010101" pitchFamily="49" charset="-122"/>
                <a:ea typeface="黑体" panose="02010609060101010101" pitchFamily="49" charset="-122"/>
              </a:rPr>
              <a:t>无其他预处理和后处理，实现端到端像素到像素的分割</a:t>
            </a:r>
            <a:endParaRPr lang="en-US" altLang="zh-CN" dirty="0">
              <a:solidFill>
                <a:srgbClr val="FF0000"/>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409E1CEE-D7D7-ED8E-1E8C-7AACD9265B63}"/>
              </a:ext>
            </a:extLst>
          </p:cNvPr>
          <p:cNvSpPr txBox="1"/>
          <p:nvPr/>
        </p:nvSpPr>
        <p:spPr>
          <a:xfrm>
            <a:off x="1679620" y="3670868"/>
            <a:ext cx="2552060" cy="369332"/>
          </a:xfrm>
          <a:prstGeom prst="rect">
            <a:avLst/>
          </a:prstGeom>
          <a:noFill/>
        </p:spPr>
        <p:txBody>
          <a:bodyPr wrap="square" rtlCol="0">
            <a:spAutoFit/>
          </a:bodyPr>
          <a:lstStyle/>
          <a:p>
            <a:pPr algn="ctr"/>
            <a:r>
              <a:rPr lang="zh-CN" altLang="en-US" dirty="0"/>
              <a:t>图</a:t>
            </a:r>
            <a:r>
              <a:rPr lang="en-US" altLang="zh-CN" dirty="0"/>
              <a:t>1 VGG</a:t>
            </a:r>
            <a:r>
              <a:rPr lang="zh-CN" altLang="en-US" dirty="0"/>
              <a:t>网络示意图</a:t>
            </a:r>
          </a:p>
        </p:txBody>
      </p:sp>
      <p:sp>
        <p:nvSpPr>
          <p:cNvPr id="20" name="文本框 19">
            <a:extLst>
              <a:ext uri="{FF2B5EF4-FFF2-40B4-BE49-F238E27FC236}">
                <a16:creationId xmlns:a16="http://schemas.microsoft.com/office/drawing/2014/main" id="{958F4D4D-7CFA-B132-94A6-236613E4DA26}"/>
              </a:ext>
            </a:extLst>
          </p:cNvPr>
          <p:cNvSpPr txBox="1"/>
          <p:nvPr/>
        </p:nvSpPr>
        <p:spPr>
          <a:xfrm>
            <a:off x="7711527" y="3771060"/>
            <a:ext cx="2552060" cy="369332"/>
          </a:xfrm>
          <a:prstGeom prst="rect">
            <a:avLst/>
          </a:prstGeom>
          <a:noFill/>
        </p:spPr>
        <p:txBody>
          <a:bodyPr wrap="square" rtlCol="0">
            <a:spAutoFit/>
          </a:bodyPr>
          <a:lstStyle/>
          <a:p>
            <a:pPr algn="ctr"/>
            <a:r>
              <a:rPr lang="zh-CN" altLang="en-US" dirty="0"/>
              <a:t>图</a:t>
            </a:r>
            <a:r>
              <a:rPr lang="en-US" altLang="zh-CN" dirty="0"/>
              <a:t>2 </a:t>
            </a:r>
            <a:r>
              <a:rPr lang="zh-CN" altLang="en-US" dirty="0"/>
              <a:t>分类网络卷积化</a:t>
            </a:r>
          </a:p>
        </p:txBody>
      </p:sp>
    </p:spTree>
    <p:extLst>
      <p:ext uri="{BB962C8B-B14F-4D97-AF65-F5344CB8AC3E}">
        <p14:creationId xmlns:p14="http://schemas.microsoft.com/office/powerpoint/2010/main" val="2382190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4.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5.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1F5F8A"/>
      </a:accent1>
      <a:accent2>
        <a:srgbClr val="2980B9"/>
      </a:accent2>
      <a:accent3>
        <a:srgbClr val="4098D4"/>
      </a:accent3>
      <a:accent4>
        <a:srgbClr val="7AB7E0"/>
      </a:accent4>
      <a:accent5>
        <a:srgbClr val="9FCBE9"/>
      </a:accent5>
      <a:accent6>
        <a:srgbClr val="C6E0F2"/>
      </a:accent6>
      <a:hlink>
        <a:srgbClr val="1F5F8A"/>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1F5F8A"/>
    </a:accent1>
    <a:accent2>
      <a:srgbClr val="2980B9"/>
    </a:accent2>
    <a:accent3>
      <a:srgbClr val="4098D4"/>
    </a:accent3>
    <a:accent4>
      <a:srgbClr val="7AB7E0"/>
    </a:accent4>
    <a:accent5>
      <a:srgbClr val="9FCBE9"/>
    </a:accent5>
    <a:accent6>
      <a:srgbClr val="C6E0F2"/>
    </a:accent6>
    <a:hlink>
      <a:srgbClr val="1F5F8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1F5F8A"/>
    </a:accent1>
    <a:accent2>
      <a:srgbClr val="2980B9"/>
    </a:accent2>
    <a:accent3>
      <a:srgbClr val="4098D4"/>
    </a:accent3>
    <a:accent4>
      <a:srgbClr val="7AB7E0"/>
    </a:accent4>
    <a:accent5>
      <a:srgbClr val="9FCBE9"/>
    </a:accent5>
    <a:accent6>
      <a:srgbClr val="C6E0F2"/>
    </a:accent6>
    <a:hlink>
      <a:srgbClr val="1F5F8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1F5F8A"/>
    </a:accent1>
    <a:accent2>
      <a:srgbClr val="2980B9"/>
    </a:accent2>
    <a:accent3>
      <a:srgbClr val="4098D4"/>
    </a:accent3>
    <a:accent4>
      <a:srgbClr val="7AB7E0"/>
    </a:accent4>
    <a:accent5>
      <a:srgbClr val="9FCBE9"/>
    </a:accent5>
    <a:accent6>
      <a:srgbClr val="C6E0F2"/>
    </a:accent6>
    <a:hlink>
      <a:srgbClr val="1F5F8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1264</Words>
  <Application>Microsoft Office PowerPoint</Application>
  <PresentationFormat>宽屏</PresentationFormat>
  <Paragraphs>166</Paragraphs>
  <Slides>19</Slides>
  <Notes>19</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A-OTF Outai Kaisho Std Light</vt:lpstr>
      <vt:lpstr>-apple-system</vt:lpstr>
      <vt:lpstr>等线</vt:lpstr>
      <vt:lpstr>等线 Light</vt:lpstr>
      <vt:lpstr>黑体</vt:lpstr>
      <vt:lpstr>华文细黑</vt:lpstr>
      <vt:lpstr>微软雅黑</vt:lpstr>
      <vt:lpstr>叶根友特楷简体</vt:lpstr>
      <vt:lpstr>造字工房力黑（非商用）常规体</vt:lpstr>
      <vt:lpstr>Agency FB</vt:lpstr>
      <vt:lpstr>Arial</vt:lpstr>
      <vt:lpstr>Segoe Script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2019-06-10T08:58:31Z</dcterms:created>
  <dcterms:modified xsi:type="dcterms:W3CDTF">2023-11-20T12:58:27Z</dcterms:modified>
</cp:coreProperties>
</file>